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262" r:id="rId3"/>
    <p:sldId id="272" r:id="rId4"/>
    <p:sldId id="300" r:id="rId5"/>
    <p:sldId id="301" r:id="rId6"/>
    <p:sldId id="302" r:id="rId7"/>
    <p:sldId id="303" r:id="rId8"/>
    <p:sldId id="304" r:id="rId9"/>
    <p:sldId id="310" r:id="rId10"/>
    <p:sldId id="275" r:id="rId11"/>
    <p:sldId id="287" r:id="rId12"/>
    <p:sldId id="311" r:id="rId13"/>
    <p:sldId id="305" r:id="rId14"/>
    <p:sldId id="306" r:id="rId15"/>
    <p:sldId id="307" r:id="rId16"/>
    <p:sldId id="308" r:id="rId17"/>
    <p:sldId id="271" r:id="rId18"/>
    <p:sldId id="286" r:id="rId19"/>
    <p:sldId id="278" r:id="rId20"/>
    <p:sldId id="295" r:id="rId21"/>
    <p:sldId id="296" r:id="rId22"/>
    <p:sldId id="299" r:id="rId23"/>
    <p:sldId id="293" r:id="rId24"/>
    <p:sldId id="297" r:id="rId25"/>
    <p:sldId id="284" r:id="rId26"/>
    <p:sldId id="282" r:id="rId27"/>
    <p:sldId id="285" r:id="rId28"/>
    <p:sldId id="270" r:id="rId29"/>
    <p:sldId id="288" r:id="rId30"/>
    <p:sldId id="263" r:id="rId31"/>
  </p:sldIdLst>
  <p:sldSz cx="9144000" cy="6858000" type="screen4x3"/>
  <p:notesSz cx="6858000" cy="9979025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2C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3" autoAdjust="0"/>
    <p:restoredTop sz="75275" autoAdjust="0"/>
  </p:normalViewPr>
  <p:slideViewPr>
    <p:cSldViewPr>
      <p:cViewPr varScale="1">
        <p:scale>
          <a:sx n="53" d="100"/>
          <a:sy n="53" d="100"/>
        </p:scale>
        <p:origin x="-21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E1A9B-1623-4619-AB6C-9172269BA79C}" type="datetimeFigureOut">
              <a:rPr lang="en-US" smtClean="0"/>
              <a:pPr/>
              <a:t>7/8/2010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21E69-0A52-425C-B87B-F25F4634C6D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3E29D2A-017D-4E02-BA9C-046AF8EDB35E}" type="datetimeFigureOut">
              <a:rPr lang="es-ES"/>
              <a:pPr>
                <a:defRPr/>
              </a:pPr>
              <a:t>08/07/2010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7713"/>
            <a:ext cx="4991100" cy="3743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740037"/>
            <a:ext cx="5486400" cy="4490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GB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74C3E36-7716-4851-8AE9-E1BE9175E03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ES" dirty="0" err="1" smtClean="0">
                <a:ea typeface="Geneva"/>
                <a:cs typeface="Geneva"/>
              </a:rPr>
              <a:t>Hello</a:t>
            </a:r>
            <a:r>
              <a:rPr lang="es-ES" dirty="0" smtClean="0">
                <a:ea typeface="Geneva"/>
                <a:cs typeface="Geneva"/>
              </a:rPr>
              <a:t>, my </a:t>
            </a:r>
            <a:r>
              <a:rPr lang="es-ES" dirty="0" err="1" smtClean="0">
                <a:ea typeface="Geneva"/>
                <a:cs typeface="Geneva"/>
              </a:rPr>
              <a:t>name</a:t>
            </a:r>
            <a:r>
              <a:rPr lang="es-ES" dirty="0" smtClean="0">
                <a:ea typeface="Geneva"/>
                <a:cs typeface="Geneva"/>
              </a:rPr>
              <a:t> </a:t>
            </a:r>
            <a:r>
              <a:rPr lang="es-ES" dirty="0" err="1" smtClean="0">
                <a:ea typeface="Geneva"/>
                <a:cs typeface="Geneva"/>
              </a:rPr>
              <a:t>is</a:t>
            </a:r>
            <a:r>
              <a:rPr lang="es-ES" dirty="0" smtClean="0">
                <a:ea typeface="Geneva"/>
                <a:cs typeface="Geneva"/>
              </a:rPr>
              <a:t> Jon </a:t>
            </a:r>
            <a:r>
              <a:rPr lang="es-ES" dirty="0" err="1" smtClean="0">
                <a:ea typeface="Geneva"/>
                <a:cs typeface="Geneva"/>
              </a:rPr>
              <a:t>Goenetxea</a:t>
            </a:r>
            <a:r>
              <a:rPr lang="es-ES" dirty="0" smtClean="0">
                <a:ea typeface="Geneva"/>
                <a:cs typeface="Geneva"/>
              </a:rPr>
              <a:t> </a:t>
            </a:r>
            <a:r>
              <a:rPr lang="es-ES" dirty="0" err="1" smtClean="0">
                <a:ea typeface="Geneva"/>
                <a:cs typeface="Geneva"/>
              </a:rPr>
              <a:t>Imaz</a:t>
            </a:r>
            <a:r>
              <a:rPr lang="es-ES" dirty="0" smtClean="0">
                <a:ea typeface="Geneva"/>
                <a:cs typeface="Geneva"/>
              </a:rPr>
              <a:t>, and</a:t>
            </a:r>
            <a:r>
              <a:rPr lang="es-ES" baseline="0" dirty="0" smtClean="0">
                <a:ea typeface="Geneva"/>
                <a:cs typeface="Geneva"/>
              </a:rPr>
              <a:t> I am </a:t>
            </a:r>
            <a:r>
              <a:rPr lang="es-ES" baseline="0" dirty="0" err="1" smtClean="0">
                <a:ea typeface="Geneva"/>
                <a:cs typeface="Geneva"/>
              </a:rPr>
              <a:t>going</a:t>
            </a:r>
            <a:r>
              <a:rPr lang="es-ES" baseline="0" dirty="0" smtClean="0">
                <a:ea typeface="Geneva"/>
                <a:cs typeface="Geneva"/>
              </a:rPr>
              <a:t> </a:t>
            </a:r>
            <a:r>
              <a:rPr lang="es-ES" baseline="0" dirty="0" err="1" smtClean="0">
                <a:ea typeface="Geneva"/>
                <a:cs typeface="Geneva"/>
              </a:rPr>
              <a:t>to</a:t>
            </a:r>
            <a:r>
              <a:rPr lang="es-ES" baseline="0" dirty="0" smtClean="0">
                <a:ea typeface="Geneva"/>
                <a:cs typeface="Geneva"/>
              </a:rPr>
              <a:t> </a:t>
            </a:r>
            <a:r>
              <a:rPr lang="es-ES" baseline="0" dirty="0" err="1" smtClean="0">
                <a:ea typeface="Geneva"/>
                <a:cs typeface="Geneva"/>
              </a:rPr>
              <a:t>present</a:t>
            </a:r>
            <a:r>
              <a:rPr lang="es-ES" baseline="0" dirty="0" smtClean="0">
                <a:ea typeface="Geneva"/>
                <a:cs typeface="Geneva"/>
              </a:rPr>
              <a:t> </a:t>
            </a:r>
            <a:r>
              <a:rPr lang="es-ES" baseline="0" dirty="0" err="1" smtClean="0">
                <a:ea typeface="Geneva"/>
                <a:cs typeface="Geneva"/>
              </a:rPr>
              <a:t>the</a:t>
            </a:r>
            <a:r>
              <a:rPr lang="es-ES" baseline="0" dirty="0" smtClean="0">
                <a:ea typeface="Geneva"/>
                <a:cs typeface="Geneva"/>
              </a:rPr>
              <a:t> </a:t>
            </a:r>
            <a:r>
              <a:rPr lang="es-ES" baseline="0" dirty="0" err="1" smtClean="0">
                <a:ea typeface="Geneva"/>
                <a:cs typeface="Geneva"/>
              </a:rPr>
              <a:t>paper</a:t>
            </a:r>
            <a:r>
              <a:rPr lang="es-ES" baseline="0" dirty="0" smtClean="0">
                <a:ea typeface="Geneva"/>
                <a:cs typeface="Geneva"/>
              </a:rPr>
              <a:t> “</a:t>
            </a:r>
            <a:r>
              <a:rPr lang="en-US" sz="1200" dirty="0" smtClean="0"/>
              <a:t>Interactive and Stereoscopic Hybrid 3D Viewer of Radar Data with Gesture Recognition</a:t>
            </a:r>
            <a:r>
              <a:rPr lang="es-ES" baseline="0" dirty="0" smtClean="0">
                <a:ea typeface="Geneva"/>
                <a:cs typeface="Geneva"/>
              </a:rPr>
              <a:t>”</a:t>
            </a:r>
          </a:p>
          <a:p>
            <a:pPr eaLnBrk="1" hangingPunct="1">
              <a:spcBef>
                <a:spcPct val="0"/>
              </a:spcBef>
            </a:pPr>
            <a:endParaRPr lang="en-US" dirty="0" smtClean="0">
              <a:ea typeface="Geneva"/>
              <a:cs typeface="Geneva"/>
            </a:endParaRPr>
          </a:p>
        </p:txBody>
      </p:sp>
      <p:sp>
        <p:nvSpPr>
          <p:cNvPr id="1638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D05F08-F5C6-4E1B-95F5-1E6A70DFC8A4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We use an</a:t>
            </a:r>
            <a:r>
              <a:rPr lang="en-GB" baseline="0" noProof="0" dirty="0" smtClean="0"/>
              <a:t> asymmetric view to change the perspective.</a:t>
            </a:r>
          </a:p>
          <a:p>
            <a:r>
              <a:rPr lang="en-GB" baseline="0" noProof="0" dirty="0" smtClean="0"/>
              <a:t>The representation is more realistic with this adaptation,</a:t>
            </a:r>
          </a:p>
          <a:p>
            <a:r>
              <a:rPr lang="en-GB" baseline="0" noProof="0" dirty="0" smtClean="0"/>
              <a:t>And if we combine the stereoscopic representation and the perspective adaptation, the result is </a:t>
            </a:r>
            <a:r>
              <a:rPr lang="en-GB" sz="12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GB" sz="12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spectacular.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err="1" smtClean="0"/>
              <a:t>Comentar</a:t>
            </a:r>
            <a:r>
              <a:rPr lang="en-GB" noProof="0" dirty="0" smtClean="0"/>
              <a:t> </a:t>
            </a:r>
            <a:r>
              <a:rPr lang="en-GB" noProof="0" dirty="0" err="1" smtClean="0"/>
              <a:t>las</a:t>
            </a:r>
            <a:r>
              <a:rPr lang="en-GB" noProof="0" dirty="0" smtClean="0"/>
              <a:t> </a:t>
            </a:r>
            <a:r>
              <a:rPr lang="en-GB" noProof="0" dirty="0" err="1" smtClean="0"/>
              <a:t>diferentes</a:t>
            </a:r>
            <a:r>
              <a:rPr lang="en-GB" noProof="0" dirty="0" smtClean="0"/>
              <a:t> </a:t>
            </a:r>
            <a:r>
              <a:rPr lang="en-GB" noProof="0" dirty="0" err="1" smtClean="0"/>
              <a:t>tareas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por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encima</a:t>
            </a:r>
            <a:r>
              <a:rPr lang="en-GB" baseline="0" noProof="0" dirty="0" smtClean="0"/>
              <a:t>, </a:t>
            </a:r>
            <a:r>
              <a:rPr lang="en-GB" baseline="0" noProof="0" dirty="0" err="1" smtClean="0"/>
              <a:t>comentando</a:t>
            </a:r>
            <a:r>
              <a:rPr lang="en-GB" baseline="0" noProof="0" dirty="0" smtClean="0"/>
              <a:t> un par de </a:t>
            </a:r>
            <a:r>
              <a:rPr lang="en-GB" baseline="0" noProof="0" dirty="0" err="1" smtClean="0"/>
              <a:t>cosas</a:t>
            </a:r>
            <a:r>
              <a:rPr lang="en-GB" baseline="0" noProof="0" dirty="0" smtClean="0"/>
              <a:t> de </a:t>
            </a:r>
            <a:r>
              <a:rPr lang="en-GB" baseline="0" noProof="0" dirty="0" err="1" smtClean="0"/>
              <a:t>cada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una</a:t>
            </a:r>
            <a:endParaRPr lang="en-GB" baseline="0" noProof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8F009A-590F-4413-9465-0F9A1F1D31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weather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day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hand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terrain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vasque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coutri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case.</a:t>
            </a:r>
          </a:p>
          <a:p>
            <a:r>
              <a:rPr lang="es-ES" baseline="0" dirty="0" err="1" smtClean="0"/>
              <a:t>Bouth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models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in real </a:t>
            </a:r>
            <a:r>
              <a:rPr lang="es-ES" baseline="0" dirty="0" err="1" smtClean="0"/>
              <a:t>world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coordenades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of,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posible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combine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directly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clounds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day</a:t>
            </a:r>
            <a:r>
              <a:rPr lang="es-E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We can represent</a:t>
            </a:r>
            <a:r>
              <a:rPr lang="en-GB" baseline="0" noProof="0" dirty="0" smtClean="0"/>
              <a:t> the scene in a monitor or in a wall screen.</a:t>
            </a:r>
          </a:p>
          <a:p>
            <a:r>
              <a:rPr lang="en-GB" baseline="0" noProof="0" dirty="0" smtClean="0"/>
              <a:t>To give more information, a stereoscopic representation is used. Because of, is possible to show more information about radar data.</a:t>
            </a:r>
          </a:p>
          <a:p>
            <a:r>
              <a:rPr lang="en-GB" baseline="0" noProof="0" dirty="0" smtClean="0"/>
              <a:t>In common stereo implementations, when the viewer moves to other position, the image of the screen is the same.</a:t>
            </a:r>
          </a:p>
          <a:p>
            <a:r>
              <a:rPr lang="en-GB" baseline="0" noProof="0" dirty="0" smtClean="0"/>
              <a:t>The perspective isn’t change, but the viewer has a different perspective of the screen.</a:t>
            </a:r>
          </a:p>
          <a:p>
            <a:r>
              <a:rPr lang="en-GB" baseline="0" noProof="0" dirty="0" smtClean="0"/>
              <a:t>To avoid this, the viewer is tracked, and is possible to adapt the scene view to the viewers position.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For</a:t>
            </a:r>
            <a:r>
              <a:rPr lang="en-GB" baseline="0" noProof="0" dirty="0" smtClean="0"/>
              <a:t> the gesture interaction, seven gestures are defined.</a:t>
            </a:r>
          </a:p>
          <a:p>
            <a:r>
              <a:rPr lang="en-GB" baseline="0" noProof="0" dirty="0" smtClean="0"/>
              <a:t>Each gesture is defined as a different movement.</a:t>
            </a:r>
          </a:p>
          <a:p>
            <a:r>
              <a:rPr lang="en-GB" baseline="0" noProof="0" dirty="0" smtClean="0"/>
              <a:t>To capture this movement, the </a:t>
            </a:r>
            <a:r>
              <a:rPr lang="en-GB" baseline="0" noProof="0" dirty="0" err="1" smtClean="0"/>
              <a:t>nunchuck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auxiliar</a:t>
            </a:r>
            <a:r>
              <a:rPr lang="en-GB" baseline="0" noProof="0" dirty="0" smtClean="0"/>
              <a:t> controllers accelerometer is used.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noProof="0" dirty="0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EEEF0D-B58E-4521-9A8C-C785C70B6909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The algorithm</a:t>
            </a:r>
            <a:r>
              <a:rPr lang="en-GB" baseline="0" noProof="0" dirty="0" smtClean="0"/>
              <a:t> presented by Oscar Mena is used to classify the gestures.</a:t>
            </a:r>
          </a:p>
          <a:p>
            <a:r>
              <a:rPr lang="en-GB" baseline="0" noProof="0" dirty="0" smtClean="0"/>
              <a:t>This algorithm is adapted to used with different people and gesture styles. </a:t>
            </a:r>
          </a:p>
          <a:p>
            <a:r>
              <a:rPr lang="en-GB" baseline="0" noProof="0" dirty="0" smtClean="0"/>
              <a:t>To classify a captured movement, this movement is compared with all the movement samples stored in the database.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The database is composed</a:t>
            </a:r>
            <a:r>
              <a:rPr lang="en-GB" baseline="0" noProof="0" dirty="0" smtClean="0"/>
              <a:t> by N repetitions of each gesture.</a:t>
            </a:r>
          </a:p>
          <a:p>
            <a:r>
              <a:rPr lang="en-GB" baseline="0" noProof="0" dirty="0" smtClean="0"/>
              <a:t>All the gesture samples are resized before store them using a cubic </a:t>
            </a:r>
            <a:r>
              <a:rPr lang="en-GB" baseline="0" noProof="0" dirty="0" err="1" smtClean="0"/>
              <a:t>spline</a:t>
            </a:r>
            <a:r>
              <a:rPr lang="en-GB" baseline="0" noProof="0" dirty="0" smtClean="0"/>
              <a:t> function.</a:t>
            </a:r>
          </a:p>
          <a:p>
            <a:r>
              <a:rPr lang="en-GB" baseline="0" noProof="0" dirty="0" smtClean="0"/>
              <a:t>Before compare the captured movement and the samples, the captured movement is resized too.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Two different values are combined to classify</a:t>
            </a:r>
            <a:r>
              <a:rPr lang="en-GB" baseline="0" noProof="0" dirty="0" smtClean="0"/>
              <a:t> the gesture.</a:t>
            </a:r>
          </a:p>
          <a:p>
            <a:r>
              <a:rPr lang="en-GB" baseline="0" noProof="0" dirty="0" smtClean="0"/>
              <a:t>The temporal advance counter</a:t>
            </a:r>
          </a:p>
          <a:p>
            <a:r>
              <a:rPr lang="en-GB" baseline="0" noProof="0" dirty="0" smtClean="0"/>
              <a:t>The distance between stored and captured streams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The temporal advance counter, is calculated when the</a:t>
            </a:r>
            <a:r>
              <a:rPr lang="en-GB" baseline="0" noProof="0" dirty="0" smtClean="0"/>
              <a:t> captured data is compared with a database sample.</a:t>
            </a:r>
            <a:endParaRPr lang="en-GB" noProof="0" dirty="0" smtClean="0"/>
          </a:p>
          <a:p>
            <a:r>
              <a:rPr lang="en-GB" noProof="0" dirty="0" smtClean="0"/>
              <a:t>This counter increments</a:t>
            </a:r>
            <a:r>
              <a:rPr lang="en-GB" baseline="0" noProof="0" dirty="0" smtClean="0"/>
              <a:t> when the current nearest frame position is grater than previous nearest frames position.</a:t>
            </a:r>
          </a:p>
          <a:p>
            <a:r>
              <a:rPr lang="en-GB" baseline="0" noProof="0" dirty="0" smtClean="0"/>
              <a:t>This is an example of a counter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increase</a:t>
            </a:r>
            <a:r>
              <a:rPr lang="en-GB" baseline="0" noProof="0" dirty="0" smtClean="0"/>
              <a:t>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 this two examples,</a:t>
            </a:r>
            <a:r>
              <a:rPr lang="en-GB" baseline="0" noProof="0" dirty="0" smtClean="0"/>
              <a:t> the current matched position is less than the previous, because of, the counter is not increased.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 this graph, we can see the classification process</a:t>
            </a:r>
            <a:r>
              <a:rPr lang="en-GB" baseline="0" noProof="0" dirty="0" smtClean="0"/>
              <a:t> of one gesture.</a:t>
            </a:r>
          </a:p>
          <a:p>
            <a:r>
              <a:rPr lang="en-GB" baseline="0" noProof="0" dirty="0" smtClean="0"/>
              <a:t>In the first the temporal advance counters progress, and in the second one, the mean distance.</a:t>
            </a:r>
          </a:p>
          <a:p>
            <a:r>
              <a:rPr lang="en-GB" baseline="0" noProof="0" dirty="0" smtClean="0"/>
              <a:t>If we multiply them, we obtain the weighted distance represented in the third graph.</a:t>
            </a:r>
          </a:p>
          <a:p>
            <a:r>
              <a:rPr lang="en-GB" baseline="0" noProof="0" dirty="0" smtClean="0"/>
              <a:t>This value is used to classify the gesture.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For the experiments</a:t>
            </a:r>
            <a:r>
              <a:rPr lang="en-GB" baseline="0" noProof="0" dirty="0" smtClean="0"/>
              <a:t> some data samples were captured.</a:t>
            </a:r>
          </a:p>
          <a:p>
            <a:r>
              <a:rPr lang="en-GB" baseline="0" noProof="0" dirty="0" smtClean="0"/>
              <a:t>We used five persons gestures. </a:t>
            </a:r>
          </a:p>
          <a:p>
            <a:r>
              <a:rPr lang="en-GB" baseline="0" noProof="0" dirty="0" smtClean="0"/>
              <a:t>Each person had done 20 repetitions for each gesture.</a:t>
            </a:r>
          </a:p>
          <a:p>
            <a:r>
              <a:rPr lang="en-GB" baseline="0" noProof="0" dirty="0" smtClean="0"/>
              <a:t>If we had 7 gestures, we have 700 samples to the database.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With this samples,</a:t>
            </a:r>
            <a:r>
              <a:rPr lang="en-GB" baseline="0" noProof="0" dirty="0" smtClean="0"/>
              <a:t> the classification algorithm is evaluated.</a:t>
            </a:r>
          </a:p>
          <a:p>
            <a:r>
              <a:rPr lang="en-GB" baseline="0" noProof="0" dirty="0" smtClean="0"/>
              <a:t>A leave one out method is used to estimate the algorithms accuracy.</a:t>
            </a:r>
          </a:p>
          <a:p>
            <a:r>
              <a:rPr lang="en-GB" baseline="0" noProof="0" dirty="0" smtClean="0"/>
              <a:t>In this two graphs we can see the results of the test.</a:t>
            </a:r>
          </a:p>
          <a:p>
            <a:r>
              <a:rPr lang="en-GB" baseline="0" noProof="0" dirty="0" smtClean="0"/>
              <a:t>In the first, all data samples are used, and are divided by gesture.</a:t>
            </a:r>
          </a:p>
          <a:p>
            <a:r>
              <a:rPr lang="en-GB" baseline="0" noProof="0" dirty="0" smtClean="0"/>
              <a:t>In the second graph, only the gestures of one person are used </a:t>
            </a:r>
            <a:r>
              <a:rPr lang="en-GB" baseline="0" noProof="0" dirty="0" err="1" smtClean="0"/>
              <a:t>vs</a:t>
            </a:r>
            <a:r>
              <a:rPr lang="en-GB" baseline="0" noProof="0" dirty="0" smtClean="0"/>
              <a:t> his own samples.</a:t>
            </a:r>
          </a:p>
          <a:p>
            <a:r>
              <a:rPr lang="en-GB" baseline="0" noProof="0" dirty="0" smtClean="0"/>
              <a:t>There we can see that the accuracy of the algorithm is </a:t>
            </a:r>
            <a:r>
              <a:rPr lang="en-GB" baseline="0" noProof="0" dirty="0" err="1" smtClean="0"/>
              <a:t>higer</a:t>
            </a:r>
            <a:r>
              <a:rPr lang="en-GB" baseline="0" noProof="0" dirty="0" smtClean="0"/>
              <a:t> than 95%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8F009A-590F-4413-9465-0F9A1F1D31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err="1" smtClean="0"/>
              <a:t>Comentar</a:t>
            </a:r>
            <a:r>
              <a:rPr lang="en-GB" noProof="0" dirty="0" smtClean="0"/>
              <a:t> </a:t>
            </a:r>
            <a:r>
              <a:rPr lang="en-GB" noProof="0" dirty="0" err="1" smtClean="0"/>
              <a:t>las</a:t>
            </a:r>
            <a:r>
              <a:rPr lang="en-GB" noProof="0" dirty="0" smtClean="0"/>
              <a:t> </a:t>
            </a:r>
            <a:r>
              <a:rPr lang="en-GB" noProof="0" dirty="0" err="1" smtClean="0"/>
              <a:t>diferentes</a:t>
            </a:r>
            <a:r>
              <a:rPr lang="en-GB" noProof="0" dirty="0" smtClean="0"/>
              <a:t> </a:t>
            </a:r>
            <a:r>
              <a:rPr lang="en-GB" noProof="0" dirty="0" err="1" smtClean="0"/>
              <a:t>tareas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por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encima</a:t>
            </a:r>
            <a:r>
              <a:rPr lang="en-GB" baseline="0" noProof="0" dirty="0" smtClean="0"/>
              <a:t>, </a:t>
            </a:r>
            <a:r>
              <a:rPr lang="en-GB" baseline="0" noProof="0" dirty="0" err="1" smtClean="0"/>
              <a:t>comentando</a:t>
            </a:r>
            <a:r>
              <a:rPr lang="en-GB" baseline="0" noProof="0" dirty="0" smtClean="0"/>
              <a:t> un par de </a:t>
            </a:r>
            <a:r>
              <a:rPr lang="en-GB" baseline="0" noProof="0" dirty="0" err="1" smtClean="0"/>
              <a:t>cosas</a:t>
            </a:r>
            <a:r>
              <a:rPr lang="en-GB" baseline="0" noProof="0" dirty="0" smtClean="0"/>
              <a:t> de </a:t>
            </a:r>
            <a:r>
              <a:rPr lang="en-GB" baseline="0" noProof="0" dirty="0" err="1" smtClean="0"/>
              <a:t>cada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una</a:t>
            </a:r>
            <a:endParaRPr lang="en-GB" baseline="0" noProof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err="1" smtClean="0"/>
              <a:t>Comentar</a:t>
            </a:r>
            <a:r>
              <a:rPr lang="en-GB" noProof="0" dirty="0" smtClean="0"/>
              <a:t> </a:t>
            </a:r>
            <a:r>
              <a:rPr lang="en-GB" noProof="0" dirty="0" err="1" smtClean="0"/>
              <a:t>las</a:t>
            </a:r>
            <a:r>
              <a:rPr lang="en-GB" noProof="0" dirty="0" smtClean="0"/>
              <a:t> </a:t>
            </a:r>
            <a:r>
              <a:rPr lang="en-GB" noProof="0" dirty="0" err="1" smtClean="0"/>
              <a:t>diferentes</a:t>
            </a:r>
            <a:r>
              <a:rPr lang="en-GB" noProof="0" dirty="0" smtClean="0"/>
              <a:t> </a:t>
            </a:r>
            <a:r>
              <a:rPr lang="en-GB" noProof="0" dirty="0" err="1" smtClean="0"/>
              <a:t>tareas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por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encima</a:t>
            </a:r>
            <a:r>
              <a:rPr lang="en-GB" baseline="0" noProof="0" dirty="0" smtClean="0"/>
              <a:t>, </a:t>
            </a:r>
            <a:r>
              <a:rPr lang="en-GB" baseline="0" noProof="0" dirty="0" err="1" smtClean="0"/>
              <a:t>comentando</a:t>
            </a:r>
            <a:r>
              <a:rPr lang="en-GB" baseline="0" noProof="0" dirty="0" smtClean="0"/>
              <a:t> un par de </a:t>
            </a:r>
            <a:r>
              <a:rPr lang="en-GB" baseline="0" noProof="0" dirty="0" err="1" smtClean="0"/>
              <a:t>cosas</a:t>
            </a:r>
            <a:r>
              <a:rPr lang="en-GB" baseline="0" noProof="0" dirty="0" smtClean="0"/>
              <a:t> de </a:t>
            </a:r>
            <a:r>
              <a:rPr lang="en-GB" baseline="0" noProof="0" dirty="0" err="1" smtClean="0"/>
              <a:t>cada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una</a:t>
            </a:r>
            <a:endParaRPr lang="en-GB" baseline="0" noProof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500166" y="2130425"/>
            <a:ext cx="6958034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00166" y="3886200"/>
            <a:ext cx="627223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F767E-EFB1-44FA-B497-D55D5CC608FE}" type="datetime1">
              <a:rPr lang="es-ES"/>
              <a:pPr>
                <a:defRPr/>
              </a:pPr>
              <a:t>08/07/2010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D2A0E-1472-40FB-978D-FC625D0033B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ED704-F9FB-4125-8821-B9F648F7E3B0}" type="datetime1">
              <a:rPr lang="es-ES"/>
              <a:pPr>
                <a:defRPr/>
              </a:pPr>
              <a:t>08/07/2010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68D8E-D7C0-44DF-A828-D8CF9602AA0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643042" y="274638"/>
            <a:ext cx="4833958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FE4F0-5C1F-456B-B54A-B911B046A99A}" type="datetime1">
              <a:rPr lang="es-ES"/>
              <a:pPr>
                <a:defRPr/>
              </a:pPr>
              <a:t>08/07/2010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C313-7CCC-4663-932D-3033BA35B88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4"/>
          <p:cNvSpPr/>
          <p:nvPr userDrawn="1"/>
        </p:nvSpPr>
        <p:spPr>
          <a:xfrm>
            <a:off x="1643042" y="1398906"/>
            <a:ext cx="6997721" cy="45719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857250"/>
            <a:ext cx="7115196" cy="560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3AC2B-0E46-4293-B7CD-F5F3A0F68780}" type="datetime1">
              <a:rPr lang="es-ES"/>
              <a:pPr>
                <a:defRPr/>
              </a:pPr>
              <a:t>08/07/2010</a:t>
            </a:fld>
            <a:endParaRPr lang="en-GB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07EDA07-F9EB-40B7-9B73-40C3C8C0DDB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1928802"/>
            <a:ext cx="7072361" cy="3840173"/>
          </a:xfrm>
        </p:spPr>
        <p:txBody>
          <a:bodyPr anchor="t">
            <a:normAutofit/>
          </a:bodyPr>
          <a:lstStyle>
            <a:lvl1pPr algn="l">
              <a:defRPr lang="en-GB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71604" y="1285860"/>
            <a:ext cx="7072362" cy="500065"/>
          </a:xfrm>
          <a:solidFill>
            <a:srgbClr val="2192C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A83AB-64E6-4758-A83A-0E5C283E2A82}" type="datetime1">
              <a:rPr lang="es-ES"/>
              <a:pPr>
                <a:defRPr/>
              </a:pPr>
              <a:t>08/07/2010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7CEE0-4A25-4E98-A9B0-0B571ADCFDB3}" type="slidenum">
              <a:rPr lang="en-GB"/>
              <a:pPr>
                <a:defRPr/>
              </a:pPr>
              <a:t>‹#›</a:t>
            </a:fld>
            <a:r>
              <a:rPr lang="en-GB"/>
              <a:t> b 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34"/>
          <p:cNvSpPr/>
          <p:nvPr userDrawn="1"/>
        </p:nvSpPr>
        <p:spPr>
          <a:xfrm>
            <a:off x="1571604" y="1398906"/>
            <a:ext cx="7069159" cy="45719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857250"/>
            <a:ext cx="7115196" cy="560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604970" y="1600200"/>
            <a:ext cx="3470400" cy="4525963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14942" y="1600200"/>
            <a:ext cx="3471858" cy="4525963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32914-490E-4E3E-875E-CE6AA6153640}" type="datetime1">
              <a:rPr lang="es-ES"/>
              <a:pPr>
                <a:defRPr/>
              </a:pPr>
              <a:t>08/07/2010</a:t>
            </a:fld>
            <a:endParaRPr lang="en-GB"/>
          </a:p>
        </p:txBody>
      </p:sp>
      <p:sp>
        <p:nvSpPr>
          <p:cNvPr id="7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66A00-FD7D-47B7-A39A-4DFD1CF8AC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34"/>
          <p:cNvSpPr/>
          <p:nvPr userDrawn="1"/>
        </p:nvSpPr>
        <p:spPr>
          <a:xfrm>
            <a:off x="1474788" y="1425575"/>
            <a:ext cx="7165975" cy="19050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14480" y="1500174"/>
            <a:ext cx="34272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717654" y="2174875"/>
            <a:ext cx="3425850" cy="3951288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214942" y="1500174"/>
            <a:ext cx="34272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214942" y="2174875"/>
            <a:ext cx="3427200" cy="3951288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668C2-5C4F-4D42-988B-7E2490062C42}" type="datetime1">
              <a:rPr lang="es-ES"/>
              <a:pPr>
                <a:defRPr/>
              </a:pPr>
              <a:t>08/07/2010</a:t>
            </a:fld>
            <a:endParaRPr lang="en-GB"/>
          </a:p>
        </p:txBody>
      </p:sp>
      <p:sp>
        <p:nvSpPr>
          <p:cNvPr id="9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F171A-4FFC-49E2-B878-ED97830D875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5D60BF-5002-4437-91C6-FF8BE7C42BD8}" type="datetime1">
              <a:rPr lang="es-ES"/>
              <a:pPr>
                <a:defRPr/>
              </a:pPr>
              <a:t>08/07/2010</a:t>
            </a:fld>
            <a:endParaRPr lang="en-GB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098C8-0ACB-45D3-B34F-7A4289A6C972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FE2B4-E49B-4E32-AE7C-7FB3484F6F70}" type="datetime1">
              <a:rPr lang="es-ES"/>
              <a:pPr>
                <a:defRPr/>
              </a:pPr>
              <a:t>08/07/2010</a:t>
            </a:fld>
            <a:endParaRPr lang="en-GB" dirty="0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ACC51-AB60-40E2-973E-20286AE6D03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43042" y="273050"/>
            <a:ext cx="182247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43042" y="1435100"/>
            <a:ext cx="182247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BA9E3-F712-476D-9711-94FCCA8BF93B}" type="datetime1">
              <a:rPr lang="es-ES"/>
              <a:pPr>
                <a:defRPr/>
              </a:pPr>
              <a:t>08/07/2010</a:t>
            </a:fld>
            <a:endParaRPr lang="en-GB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98F34-F5B8-48FC-AFF7-F6ACD1D3B73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2EFFB-6352-426D-93D2-079307C3A3BD}" type="datetime1">
              <a:rPr lang="es-ES"/>
              <a:pPr>
                <a:defRPr/>
              </a:pPr>
              <a:t>08/07/2010</a:t>
            </a:fld>
            <a:endParaRPr lang="en-GB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79EB1-65AB-4766-8B5A-102080F523F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10"/>
          <p:cNvSpPr/>
          <p:nvPr/>
        </p:nvSpPr>
        <p:spPr>
          <a:xfrm>
            <a:off x="8662988" y="6373813"/>
            <a:ext cx="323850" cy="325437"/>
          </a:xfrm>
          <a:prstGeom prst="ellipse">
            <a:avLst/>
          </a:prstGeom>
          <a:solidFill>
            <a:srgbClr val="219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1027" name="1 Marcador de título"/>
          <p:cNvSpPr>
            <a:spLocks noGrp="1"/>
          </p:cNvSpPr>
          <p:nvPr>
            <p:ph type="title"/>
          </p:nvPr>
        </p:nvSpPr>
        <p:spPr bwMode="auto">
          <a:xfrm>
            <a:off x="1428750" y="857250"/>
            <a:ext cx="725805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GB" dirty="0" smtClean="0"/>
          </a:p>
        </p:txBody>
      </p:sp>
      <p:sp>
        <p:nvSpPr>
          <p:cNvPr id="1028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1571604" y="1600200"/>
            <a:ext cx="711519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GB" dirty="0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643313" y="6286500"/>
            <a:ext cx="2714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 b="1" baseline="0">
                <a:solidFill>
                  <a:srgbClr val="2192C8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1D0DFBA-2C2B-4F4D-8933-5C16CF16C391}" type="datetime1">
              <a:rPr lang="es-ES"/>
              <a:pPr>
                <a:defRPr/>
              </a:pPr>
              <a:t>08/07/2010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85750" y="285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 fontAlgn="auto">
              <a:spcBef>
                <a:spcPts val="0"/>
              </a:spcBef>
              <a:spcAft>
                <a:spcPts val="0"/>
              </a:spcAft>
              <a:defRPr sz="1500" b="1" baseline="0">
                <a:solidFill>
                  <a:srgbClr val="2192C8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458200" y="6357938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b="1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351FCE00-BA88-4270-B851-C834E1A84FF5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032" name="Imagen 9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58050" y="6216650"/>
            <a:ext cx="10668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Imagen 11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10413" y="274638"/>
            <a:ext cx="1576387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Logo en 3D.pn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2643188"/>
            <a:ext cx="1580502" cy="172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7" r:id="rId2"/>
    <p:sldLayoutId id="2147483708" r:id="rId3"/>
    <p:sldLayoutId id="2147483709" r:id="rId4"/>
    <p:sldLayoutId id="214748371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11" r:id="rId12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GB" sz="4400" b="1" kern="1200" dirty="0">
          <a:solidFill>
            <a:srgbClr val="2192C8"/>
          </a:solidFill>
          <a:latin typeface="Verdana"/>
          <a:ea typeface="ＭＳ Ｐゴシック" pitchFamily="-65" charset="-128"/>
          <a:cs typeface="ＭＳ Ｐゴシック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9pPr>
    </p:titleStyle>
    <p:bodyStyle>
      <a:lvl1pPr marL="342900" indent="-342900" algn="just" rtl="0" eaLnBrk="0" fontAlgn="base" hangingPunct="0">
        <a:spcBef>
          <a:spcPts val="600"/>
        </a:spcBef>
        <a:spcAft>
          <a:spcPts val="600"/>
        </a:spcAft>
        <a:buFont typeface="Wingdings" pitchFamily="2" charset="2"/>
        <a:buChar char="¦"/>
        <a:defRPr lang="es-ES" sz="1600" kern="1200" dirty="0">
          <a:solidFill>
            <a:srgbClr val="2192C8"/>
          </a:solidFill>
          <a:latin typeface="Verdana" pitchFamily="34" charset="0"/>
          <a:ea typeface="ＭＳ Ｐゴシック" pitchFamily="-65" charset="-128"/>
          <a:cs typeface="ＭＳ Ｐゴシック"/>
        </a:defRPr>
      </a:lvl1pPr>
      <a:lvl2pPr marL="742950" indent="-285750" algn="just" rtl="0" eaLnBrk="0" fontAlgn="base" hangingPunct="0">
        <a:spcBef>
          <a:spcPts val="600"/>
        </a:spcBef>
        <a:spcAft>
          <a:spcPts val="600"/>
        </a:spcAft>
        <a:buFont typeface="Wingdings" pitchFamily="2" charset="2"/>
        <a:buChar char="q"/>
        <a:defRPr sz="1400" kern="1200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rgbClr val="7F7F7F"/>
          </a:solidFill>
          <a:latin typeface="Verdana" pitchFamily="34" charset="0"/>
          <a:ea typeface="ＭＳ Ｐゴシック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Verdana" pitchFamily="34" charset="0"/>
          <a:ea typeface="ＭＳ Ｐゴシック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Verdana" pitchFamily="34" charset="0"/>
          <a:ea typeface="ＭＳ Ｐゴシック"/>
          <a:cs typeface="ＭＳ Ｐゴシック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n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356992"/>
            <a:ext cx="1962773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CuadroTexto 6"/>
          <p:cNvSpPr txBox="1">
            <a:spLocks noChangeArrowheads="1"/>
          </p:cNvSpPr>
          <p:nvPr/>
        </p:nvSpPr>
        <p:spPr bwMode="auto">
          <a:xfrm>
            <a:off x="3923928" y="3443858"/>
            <a:ext cx="4464496" cy="91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_tradnl" sz="3200" b="1" baseline="30000" dirty="0" smtClean="0">
                <a:solidFill>
                  <a:srgbClr val="2192C8"/>
                </a:solidFill>
                <a:latin typeface="Verdana" pitchFamily="34" charset="0"/>
              </a:rPr>
              <a:t>Jon </a:t>
            </a:r>
            <a:r>
              <a:rPr lang="es-ES_tradnl" sz="3200" b="1" baseline="30000" dirty="0" err="1" smtClean="0">
                <a:solidFill>
                  <a:srgbClr val="2192C8"/>
                </a:solidFill>
                <a:latin typeface="Verdana" pitchFamily="34" charset="0"/>
              </a:rPr>
              <a:t>Goenetxea</a:t>
            </a:r>
            <a:r>
              <a:rPr lang="es-ES_tradnl" sz="3200" b="1" baseline="30000" dirty="0" smtClean="0">
                <a:solidFill>
                  <a:srgbClr val="2192C8"/>
                </a:solidFill>
                <a:latin typeface="Verdana" pitchFamily="34" charset="0"/>
              </a:rPr>
              <a:t> </a:t>
            </a:r>
            <a:r>
              <a:rPr lang="es-ES_tradnl" sz="3200" b="1" baseline="30000" dirty="0" err="1" smtClean="0">
                <a:solidFill>
                  <a:srgbClr val="2192C8"/>
                </a:solidFill>
                <a:latin typeface="Verdana" pitchFamily="34" charset="0"/>
              </a:rPr>
              <a:t>Imaz</a:t>
            </a:r>
            <a:endParaRPr lang="es-ES_tradnl" sz="3200" b="1" baseline="30000" dirty="0" smtClean="0">
              <a:solidFill>
                <a:srgbClr val="2192C8"/>
              </a:solidFill>
              <a:latin typeface="Verdana" pitchFamily="34" charset="0"/>
            </a:endParaRPr>
          </a:p>
          <a:p>
            <a:r>
              <a:rPr lang="es-ES_tradnl" sz="3200" baseline="30000" dirty="0" smtClean="0">
                <a:solidFill>
                  <a:srgbClr val="2192C8"/>
                </a:solidFill>
                <a:latin typeface="Verdana" pitchFamily="34" charset="0"/>
              </a:rPr>
              <a:t>jgoenetxea@vicomtech.org</a:t>
            </a:r>
            <a:endParaRPr lang="es-ES_tradnl" sz="3200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1907704" y="1124744"/>
            <a:ext cx="6844171" cy="1178705"/>
          </a:xfrm>
          <a:prstGeom prst="round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US" sz="2700" dirty="0" smtClean="0"/>
              <a:t>Interactive and Stereoscopic Hybrid 3D Viewer</a:t>
            </a:r>
          </a:p>
          <a:p>
            <a:pPr algn="ctr"/>
            <a:r>
              <a:rPr lang="en-US" sz="2700" dirty="0" smtClean="0"/>
              <a:t>of Radar Data with Gesture Recognition</a:t>
            </a:r>
            <a:endParaRPr lang="es-ES_tradnl" sz="2700" dirty="0">
              <a:solidFill>
                <a:srgbClr val="FFFFFF"/>
              </a:solidFill>
              <a:ea typeface="ＭＳ Ｐゴシック" pitchFamily="-65" charset="-128"/>
            </a:endParaRPr>
          </a:p>
        </p:txBody>
      </p:sp>
      <p:cxnSp>
        <p:nvCxnSpPr>
          <p:cNvPr id="15" name="Conector recto 14"/>
          <p:cNvCxnSpPr>
            <a:cxnSpLocks noChangeShapeType="1"/>
          </p:cNvCxnSpPr>
          <p:nvPr/>
        </p:nvCxnSpPr>
        <p:spPr bwMode="auto">
          <a:xfrm rot="5400000" flipH="1" flipV="1">
            <a:off x="3059832" y="3789040"/>
            <a:ext cx="1584176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8" name="Rectangle 7"/>
          <p:cNvSpPr/>
          <p:nvPr/>
        </p:nvSpPr>
        <p:spPr>
          <a:xfrm>
            <a:off x="8501063" y="6215063"/>
            <a:ext cx="642937" cy="64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175" name="Group 10"/>
          <p:cNvGrpSpPr>
            <a:grpSpLocks/>
          </p:cNvGrpSpPr>
          <p:nvPr/>
        </p:nvGrpSpPr>
        <p:grpSpPr bwMode="auto">
          <a:xfrm>
            <a:off x="0" y="1785938"/>
            <a:ext cx="2571750" cy="3279775"/>
            <a:chOff x="0" y="1785926"/>
            <a:chExt cx="2572300" cy="3279377"/>
          </a:xfrm>
        </p:grpSpPr>
        <p:sp>
          <p:nvSpPr>
            <p:cNvPr id="9" name="Rectangle 8"/>
            <p:cNvSpPr/>
            <p:nvPr/>
          </p:nvSpPr>
          <p:spPr>
            <a:xfrm>
              <a:off x="0" y="2214499"/>
              <a:ext cx="1286150" cy="2142865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7177" name="Picture 9" descr="Logo en 3D Grande nuevo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785926"/>
              <a:ext cx="2572300" cy="3279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Resultados obtenidos</a:t>
            </a: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571604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Sistema de clasificación de gestos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119664" y="2708920"/>
            <a:ext cx="270080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Clasificador de gestos ligero y rápido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Se adapta a diferentes estilos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4" name="Picture 13" descr="figGestu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3068960"/>
            <a:ext cx="3093071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1907704" y="2204864"/>
            <a:ext cx="4320480" cy="2422816"/>
            <a:chOff x="1907704" y="2204864"/>
            <a:chExt cx="6245316" cy="3568281"/>
          </a:xfrm>
        </p:grpSpPr>
        <p:grpSp>
          <p:nvGrpSpPr>
            <p:cNvPr id="20" name="Group 8"/>
            <p:cNvGrpSpPr/>
            <p:nvPr/>
          </p:nvGrpSpPr>
          <p:grpSpPr>
            <a:xfrm>
              <a:off x="1907704" y="2204864"/>
              <a:ext cx="785818" cy="857256"/>
              <a:chOff x="2786050" y="2928934"/>
              <a:chExt cx="785818" cy="857256"/>
            </a:xfrm>
          </p:grpSpPr>
          <p:sp>
            <p:nvSpPr>
              <p:cNvPr id="36" name="Round Same Side Corner Rectangle 35"/>
              <p:cNvSpPr/>
              <p:nvPr/>
            </p:nvSpPr>
            <p:spPr>
              <a:xfrm>
                <a:off x="2786050" y="3357562"/>
                <a:ext cx="785818" cy="428628"/>
              </a:xfrm>
              <a:prstGeom prst="round2Same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28926" y="2928934"/>
                <a:ext cx="500066" cy="500066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635895" y="3477490"/>
              <a:ext cx="3059885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20 </a:t>
              </a:r>
              <a:r>
                <a:rPr lang="es-ES" dirty="0" smtClean="0"/>
                <a:t>Repeticiones</a:t>
              </a:r>
              <a:endParaRPr lang="es-E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51721" y="5229199"/>
              <a:ext cx="5476768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Total: 700 Ejemplos de gestos</a:t>
              </a:r>
              <a:endParaRPr lang="es-ES" dirty="0" smtClean="0"/>
            </a:p>
          </p:txBody>
        </p:sp>
        <p:grpSp>
          <p:nvGrpSpPr>
            <p:cNvPr id="23" name="Group 27"/>
            <p:cNvGrpSpPr/>
            <p:nvPr/>
          </p:nvGrpSpPr>
          <p:grpSpPr>
            <a:xfrm>
              <a:off x="2987824" y="3356992"/>
              <a:ext cx="613482" cy="787088"/>
              <a:chOff x="2843808" y="3789040"/>
              <a:chExt cx="613482" cy="787088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2843808" y="378904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2909124" y="386887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2959926" y="3977728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olded Corner 34"/>
              <p:cNvSpPr/>
              <p:nvPr/>
            </p:nvSpPr>
            <p:spPr>
              <a:xfrm>
                <a:off x="3025242" y="4072072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4" name="Picture 23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608" y="4365666"/>
              <a:ext cx="2066002" cy="432876"/>
            </a:xfrm>
            <a:prstGeom prst="rect">
              <a:avLst/>
            </a:prstGeom>
          </p:spPr>
        </p:pic>
        <p:pic>
          <p:nvPicPr>
            <p:cNvPr id="25" name="Picture 24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410" y="4430982"/>
              <a:ext cx="2066002" cy="432876"/>
            </a:xfrm>
            <a:prstGeom prst="rect">
              <a:avLst/>
            </a:prstGeom>
          </p:spPr>
        </p:pic>
        <p:pic>
          <p:nvPicPr>
            <p:cNvPr id="26" name="Picture 25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7312" y="4496298"/>
              <a:ext cx="2066002" cy="432876"/>
            </a:xfrm>
            <a:prstGeom prst="rect">
              <a:avLst/>
            </a:prstGeom>
          </p:spPr>
        </p:pic>
        <p:pic>
          <p:nvPicPr>
            <p:cNvPr id="27" name="Picture 26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6118" y="4581128"/>
              <a:ext cx="2066002" cy="432876"/>
            </a:xfrm>
            <a:prstGeom prst="rect">
              <a:avLst/>
            </a:prstGeom>
          </p:spPr>
        </p:pic>
        <p:cxnSp>
          <p:nvCxnSpPr>
            <p:cNvPr id="28" name="Elbow Connector 27"/>
            <p:cNvCxnSpPr/>
            <p:nvPr/>
          </p:nvCxnSpPr>
          <p:spPr>
            <a:xfrm>
              <a:off x="1979712" y="3284984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>
              <a:off x="2555776" y="4077072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724128" y="4509121"/>
              <a:ext cx="2428892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7 </a:t>
              </a:r>
              <a:r>
                <a:rPr lang="es-ES" dirty="0" smtClean="0"/>
                <a:t>Gestos</a:t>
              </a:r>
              <a:endParaRPr lang="es-E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15816" y="2564903"/>
              <a:ext cx="2428892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5 </a:t>
              </a:r>
              <a:r>
                <a:rPr lang="es-ES" dirty="0" smtClean="0"/>
                <a:t>Usuarios</a:t>
              </a:r>
              <a:endParaRPr lang="en-GB" dirty="0"/>
            </a:p>
          </p:txBody>
        </p:sp>
      </p:grpSp>
      <p:pic>
        <p:nvPicPr>
          <p:cNvPr id="38" name="Picture 37" descr="graficasGestosReconocimient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9712" y="2420888"/>
            <a:ext cx="5385482" cy="2017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1" name="Group 40"/>
          <p:cNvGrpSpPr/>
          <p:nvPr/>
        </p:nvGrpSpPr>
        <p:grpSpPr>
          <a:xfrm>
            <a:off x="2627784" y="4581128"/>
            <a:ext cx="4302810" cy="372580"/>
            <a:chOff x="2645454" y="5000636"/>
            <a:chExt cx="4302810" cy="372580"/>
          </a:xfrm>
        </p:grpSpPr>
        <p:sp>
          <p:nvSpPr>
            <p:cNvPr id="39" name="Rounded Rectangle 38"/>
            <p:cNvSpPr/>
            <p:nvPr/>
          </p:nvSpPr>
          <p:spPr>
            <a:xfrm>
              <a:off x="2645454" y="5000636"/>
              <a:ext cx="1661884" cy="372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/>
                <a:t>&gt; 96%</a:t>
              </a:r>
              <a:endParaRPr lang="en-US" sz="2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286380" y="5000636"/>
              <a:ext cx="1661884" cy="372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/>
                <a:t>&gt; 95%</a:t>
              </a:r>
              <a:endParaRPr lang="en-US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627784" y="2564904"/>
            <a:ext cx="4752528" cy="2838905"/>
            <a:chOff x="2627784" y="2564904"/>
            <a:chExt cx="4752528" cy="2838905"/>
          </a:xfrm>
        </p:grpSpPr>
        <p:pic>
          <p:nvPicPr>
            <p:cNvPr id="35842" name="Picture 2" descr="Hybrid Artificial Intelligent Systems, Part I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2564904"/>
              <a:ext cx="1872208" cy="2838905"/>
            </a:xfrm>
            <a:prstGeom prst="rect">
              <a:avLst/>
            </a:prstGeom>
            <a:noFill/>
          </p:spPr>
        </p:pic>
        <p:pic>
          <p:nvPicPr>
            <p:cNvPr id="35849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27784" y="2708920"/>
              <a:ext cx="1728192" cy="2424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7064E-6 L 0.00782 0.28294 " pathEditMode="relative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defTabSz="457200" eaLnBrk="0" hangingPunct="0">
              <a:defRPr/>
            </a:pPr>
            <a:r>
              <a:rPr lang="es-ES" b="1" dirty="0" smtClean="0">
                <a:solidFill>
                  <a:srgbClr val="2192C8"/>
                </a:solidFill>
                <a:latin typeface="Verdana" pitchFamily="34" charset="0"/>
                <a:ea typeface="ＭＳ Ｐゴシック"/>
                <a:cs typeface="ＭＳ Ｐゴシック"/>
              </a:rPr>
              <a:t>Resultados obtenidos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3779912" y="3356992"/>
            <a:ext cx="1368152" cy="1008112"/>
            <a:chOff x="3779912" y="3356992"/>
            <a:chExt cx="1368152" cy="1008112"/>
          </a:xfrm>
        </p:grpSpPr>
        <p:sp>
          <p:nvSpPr>
            <p:cNvPr id="79" name="Rounded Rectangle 78"/>
            <p:cNvSpPr/>
            <p:nvPr/>
          </p:nvSpPr>
          <p:spPr>
            <a:xfrm>
              <a:off x="3779912" y="3356992"/>
              <a:ext cx="1368152" cy="100811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 rot="5400000">
              <a:off x="4319972" y="3537012"/>
              <a:ext cx="432048" cy="648072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70576" y="5665242"/>
            <a:ext cx="542925" cy="365125"/>
          </a:xfrm>
        </p:spPr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grpSp>
        <p:nvGrpSpPr>
          <p:cNvPr id="2" name="Group 5"/>
          <p:cNvGrpSpPr/>
          <p:nvPr/>
        </p:nvGrpSpPr>
        <p:grpSpPr>
          <a:xfrm>
            <a:off x="5436096" y="2492896"/>
            <a:ext cx="2274982" cy="2662555"/>
            <a:chOff x="1979712" y="2348880"/>
            <a:chExt cx="2274982" cy="2662555"/>
          </a:xfrm>
        </p:grpSpPr>
        <p:pic>
          <p:nvPicPr>
            <p:cNvPr id="8" name="Picture 7" descr="blenderScen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728" y="2348880"/>
              <a:ext cx="2016224" cy="15121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979712" y="4365104"/>
              <a:ext cx="2274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Representación 3D</a:t>
              </a:r>
            </a:p>
            <a:p>
              <a:pPr algn="ctr"/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 e Inmersión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2051720" y="2492896"/>
            <a:ext cx="2659702" cy="2601580"/>
            <a:chOff x="4716016" y="2204864"/>
            <a:chExt cx="2659702" cy="2601580"/>
          </a:xfrm>
        </p:grpSpPr>
        <p:pic>
          <p:nvPicPr>
            <p:cNvPr id="11" name="Picture 2" descr="http://fencingofficials.org/images/handbook/gestur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7446" y="2204864"/>
              <a:ext cx="2029179" cy="17281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4716016" y="443711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Interacción por gestos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619672" y="1772816"/>
            <a:ext cx="3168352" cy="424847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Resultados obtenidos</a:t>
            </a: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571604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Representación 3D </a:t>
            </a:r>
            <a:r>
              <a:rPr lang="es-ES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Inmersiva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119664" y="2708920"/>
            <a:ext cx="270080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Percepción de la profundidad utilizando 3D estereoscópico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Sensación </a:t>
            </a:r>
            <a:r>
              <a:rPr lang="es-ES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inmersiva</a:t>
            </a: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 utilizando perspectivas ajustadas al usuario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41" name="Picture 40" descr="dobleRen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2708920"/>
            <a:ext cx="4176464" cy="2280741"/>
          </a:xfrm>
          <a:prstGeom prst="rect">
            <a:avLst/>
          </a:prstGeom>
        </p:spPr>
      </p:pic>
      <p:pic>
        <p:nvPicPr>
          <p:cNvPr id="42" name="Picture 41" descr="maquetaFren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680" y="2132856"/>
            <a:ext cx="3060340" cy="2448272"/>
          </a:xfrm>
          <a:prstGeom prst="rect">
            <a:avLst/>
          </a:prstGeom>
        </p:spPr>
      </p:pic>
      <p:pic>
        <p:nvPicPr>
          <p:cNvPr id="43" name="Picture 42" descr="maquetaDiagon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832" y="4077072"/>
            <a:ext cx="3060340" cy="2448272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3779912" y="3356992"/>
            <a:ext cx="1368152" cy="1008112"/>
            <a:chOff x="3779912" y="3356992"/>
            <a:chExt cx="1368152" cy="1008112"/>
          </a:xfrm>
        </p:grpSpPr>
        <p:sp>
          <p:nvSpPr>
            <p:cNvPr id="45" name="Rounded Rectangle 44"/>
            <p:cNvSpPr/>
            <p:nvPr/>
          </p:nvSpPr>
          <p:spPr>
            <a:xfrm>
              <a:off x="3779912" y="3356992"/>
              <a:ext cx="1368152" cy="100811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4319972" y="3537012"/>
              <a:ext cx="432048" cy="648072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2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800" dirty="0" smtClean="0">
                <a:latin typeface="Verdana" pitchFamily="34" charset="0"/>
                <a:ea typeface="ＭＳ Ｐゴシック"/>
              </a:rPr>
              <a:t>Conclusiones</a:t>
            </a:r>
            <a:endParaRPr lang="es-ES" sz="1800" dirty="0" smtClean="0">
              <a:latin typeface="Verdana" pitchFamily="34" charset="0"/>
              <a:ea typeface="ＭＳ Ｐゴシック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3284" y="1628800"/>
            <a:ext cx="5880716" cy="3888432"/>
          </a:xfrm>
        </p:spPr>
        <p:txBody>
          <a:bodyPr anchor="ctr"/>
          <a:lstStyle/>
          <a:p>
            <a:pPr algn="l">
              <a:lnSpc>
                <a:spcPct val="200000"/>
              </a:lnSpc>
            </a:pPr>
            <a:r>
              <a:rPr lang="es-ES" dirty="0" smtClean="0"/>
              <a:t>La representación estereoscópica mejora el entendimiento de los datos representados</a:t>
            </a:r>
          </a:p>
          <a:p>
            <a:pPr algn="l">
              <a:lnSpc>
                <a:spcPct val="200000"/>
              </a:lnSpc>
            </a:pPr>
            <a:r>
              <a:rPr lang="es-ES" dirty="0" smtClean="0"/>
              <a:t>Se consigue sensación de inmersión</a:t>
            </a:r>
            <a:endParaRPr lang="es-ES" dirty="0" smtClean="0"/>
          </a:p>
          <a:p>
            <a:pPr lvl="1" algn="l">
              <a:lnSpc>
                <a:spcPct val="200000"/>
              </a:lnSpc>
            </a:pPr>
            <a:r>
              <a:rPr lang="es-ES" sz="1600" dirty="0" smtClean="0"/>
              <a:t>Representación estereoscópica</a:t>
            </a:r>
          </a:p>
          <a:p>
            <a:pPr lvl="1" algn="l">
              <a:lnSpc>
                <a:spcPct val="200000"/>
              </a:lnSpc>
            </a:pPr>
            <a:r>
              <a:rPr lang="es-ES" sz="1600" dirty="0" smtClean="0"/>
              <a:t>Perspectiva adaptada al usuario</a:t>
            </a:r>
          </a:p>
          <a:p>
            <a:pPr algn="l">
              <a:lnSpc>
                <a:spcPct val="200000"/>
              </a:lnSpc>
            </a:pPr>
            <a:r>
              <a:rPr lang="es-ES" dirty="0" smtClean="0"/>
              <a:t>La utilización de interfaces gestuales simplifica la interacción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pic>
        <p:nvPicPr>
          <p:cNvPr id="6" name="Picture 5" descr="Setup Stereo Jon Mita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4581128"/>
            <a:ext cx="2497406" cy="1800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mapaNubesGlobal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576" y="692696"/>
              <a:ext cx="4838096" cy="3714286"/>
            </a:xfrm>
            <a:prstGeom prst="rect">
              <a:avLst/>
            </a:prstGeom>
          </p:spPr>
        </p:pic>
        <p:pic>
          <p:nvPicPr>
            <p:cNvPr id="9" name="Picture 8" descr="colisionMontana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9912" y="2492896"/>
              <a:ext cx="4380953" cy="37333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Líneas Futuras </a:t>
            </a: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Representaciones 2D para lecturas o datos 3D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Segmentación automática del gesto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Representar más datos (temperatura, presión,…) 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Filtrar datos de captura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4" name="Picture 13" descr="GestosEncadenad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7704" y="2420888"/>
            <a:ext cx="3265933" cy="2046933"/>
          </a:xfrm>
          <a:prstGeom prst="rect">
            <a:avLst/>
          </a:prstGeom>
        </p:spPr>
      </p:pic>
      <p:pic>
        <p:nvPicPr>
          <p:cNvPr id="69634" name="Picture 2" descr="http://cnx.org/content/m0536/latest/sig2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3429000"/>
            <a:ext cx="2686211" cy="2016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8D9178-6ADE-4F38-BBAC-DE286DD5D4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s-ES_tradnl" smtClean="0"/>
          </a:p>
        </p:txBody>
      </p:sp>
      <p:sp>
        <p:nvSpPr>
          <p:cNvPr id="4" name="TextBox 3"/>
          <p:cNvSpPr txBox="1"/>
          <p:nvPr/>
        </p:nvSpPr>
        <p:spPr>
          <a:xfrm>
            <a:off x="2483768" y="2772217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Gracias por su atención</a:t>
            </a:r>
            <a:endParaRPr lang="es-E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9832" y="3780329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Alguna pregunta?</a:t>
            </a:r>
            <a:endParaRPr lang="es-E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051720" y="3573016"/>
            <a:ext cx="5400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ubes13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5456" y="1947042"/>
            <a:ext cx="3292608" cy="263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400040"/>
          </a:xfrm>
        </p:spPr>
        <p:txBody>
          <a:bodyPr/>
          <a:lstStyle/>
          <a:p>
            <a:r>
              <a:rPr lang="en-GB" dirty="0" smtClean="0">
                <a:cs typeface="+mn-cs"/>
              </a:rPr>
              <a:t>Combination of Model Weather and 3D Model Terrain</a:t>
            </a:r>
          </a:p>
          <a:p>
            <a:endParaRPr lang="en-US" sz="1800" b="1" dirty="0" smtClean="0">
              <a:ea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pic>
        <p:nvPicPr>
          <p:cNvPr id="9" name="Picture 8" descr="euskadiPunter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9722" y="2492896"/>
            <a:ext cx="3222358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euskadiPunteroNub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7744" y="3284984"/>
            <a:ext cx="3510390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796136" y="2636912"/>
            <a:ext cx="2987824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 pitchFamily="-65" charset="-128"/>
                <a:cs typeface="+mn-cs"/>
              </a:rPr>
              <a:t>3D coloured data model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3D terrain model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 pitchFamily="-65" charset="-128"/>
                <a:cs typeface="+mn-cs"/>
              </a:rPr>
              <a:t>Model</a:t>
            </a:r>
            <a:r>
              <a:rPr kumimoji="0" lang="en-GB" sz="1600" b="0" i="0" u="none" strike="noStrike" kern="1200" cap="none" spc="0" normalizeH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 pitchFamily="-65" charset="-128"/>
                <a:cs typeface="+mn-cs"/>
              </a:rPr>
              <a:t> coordinates = Real world coordinates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defTabSz="457200" eaLnBrk="0" hangingPunct="0">
              <a:defRPr/>
            </a:pPr>
            <a:r>
              <a:rPr lang="en-US" b="1" dirty="0" smtClean="0">
                <a:solidFill>
                  <a:srgbClr val="2192C8"/>
                </a:solidFill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91680" y="1556792"/>
            <a:ext cx="710485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Stereoscopic representation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Virtual perspective adapted to the users position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20" name="Picture 19" descr="dobleRen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2708920"/>
            <a:ext cx="5328592" cy="28803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042" y="1571612"/>
            <a:ext cx="7115196" cy="921284"/>
          </a:xfrm>
        </p:spPr>
        <p:txBody>
          <a:bodyPr/>
          <a:lstStyle/>
          <a:p>
            <a:r>
              <a:rPr lang="en-GB" dirty="0" smtClean="0"/>
              <a:t>Animation actions</a:t>
            </a:r>
          </a:p>
          <a:p>
            <a:pPr lvl="1"/>
            <a:r>
              <a:rPr lang="en-GB" dirty="0" smtClean="0"/>
              <a:t>7 gestures defined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pic>
        <p:nvPicPr>
          <p:cNvPr id="11" name="Picture 10" descr="figGestu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5417" y="4016698"/>
            <a:ext cx="5786943" cy="12125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64088" y="1412776"/>
            <a:ext cx="2264046" cy="2530443"/>
            <a:chOff x="5332290" y="2050685"/>
            <a:chExt cx="3101688" cy="3142489"/>
          </a:xfrm>
        </p:grpSpPr>
        <p:pic>
          <p:nvPicPr>
            <p:cNvPr id="12" name="Picture 11" descr="pry-wiimote-limpio.G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763997">
              <a:off x="5278932" y="2104043"/>
              <a:ext cx="2915028" cy="2808312"/>
            </a:xfrm>
            <a:prstGeom prst="rect">
              <a:avLst/>
            </a:prstGeom>
          </p:spPr>
        </p:pic>
        <p:pic>
          <p:nvPicPr>
            <p:cNvPr id="13" name="Picture 12" descr="nunchuck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8264" y="2132856"/>
              <a:ext cx="1485714" cy="306031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2452688" y="1970088"/>
            <a:ext cx="5572125" cy="438150"/>
          </a:xfrm>
          <a:prstGeom prst="rect">
            <a:avLst/>
          </a:prstGeom>
          <a:solidFill>
            <a:srgbClr val="219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smtClean="0">
                <a:solidFill>
                  <a:srgbClr val="FFFFFF"/>
                </a:solidFill>
                <a:latin typeface="Verdana" pitchFamily="-65" charset="0"/>
                <a:ea typeface="ＭＳ Ｐゴシック" pitchFamily="-65" charset="-128"/>
              </a:rPr>
              <a:t>Contents</a:t>
            </a:r>
            <a:endParaRPr lang="en-US" sz="2000" dirty="0">
              <a:solidFill>
                <a:srgbClr val="FFFFFF"/>
              </a:solidFill>
              <a:latin typeface="Verdana" pitchFamily="-65" charset="0"/>
              <a:ea typeface="ＭＳ Ｐゴシック" pitchFamily="-65" charset="-128"/>
            </a:endParaRPr>
          </a:p>
        </p:txBody>
      </p:sp>
      <p:sp>
        <p:nvSpPr>
          <p:cNvPr id="8195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8578850" y="6407150"/>
            <a:ext cx="509588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F1C51B56-5FFD-45EC-AC87-2620686C0A3C}" type="slidenum">
              <a:rPr lang="es-ES_tradnl" smtClean="0"/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s-ES_tradnl" smtClean="0"/>
          </a:p>
        </p:txBody>
      </p:sp>
      <p:sp>
        <p:nvSpPr>
          <p:cNvPr id="8196" name="CuadroTexto 12"/>
          <p:cNvSpPr txBox="1">
            <a:spLocks noChangeArrowheads="1"/>
          </p:cNvSpPr>
          <p:nvPr/>
        </p:nvSpPr>
        <p:spPr bwMode="auto">
          <a:xfrm>
            <a:off x="2036862" y="2967038"/>
            <a:ext cx="6480719" cy="276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Calibri" pitchFamily="34" charset="0"/>
              <a:buAutoNum type="arabicPeriod"/>
            </a:pP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Motivation and Objectives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Representation and 3D visualization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Gesture Interaction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Experimental Results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n-GB" sz="2400" dirty="0" smtClean="0">
                <a:solidFill>
                  <a:srgbClr val="2192C8"/>
                </a:solidFill>
                <a:latin typeface="Verdana" pitchFamily="34" charset="0"/>
              </a:rPr>
              <a:t>Conclusions and Future Work</a:t>
            </a:r>
            <a:endParaRPr lang="en-GB" sz="2400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8197" name="Marcador de título 1"/>
          <p:cNvSpPr txBox="1">
            <a:spLocks/>
          </p:cNvSpPr>
          <p:nvPr/>
        </p:nvSpPr>
        <p:spPr bwMode="auto">
          <a:xfrm>
            <a:off x="457200" y="361950"/>
            <a:ext cx="4900618" cy="28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es-ES_tradnl" sz="1400" b="1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8198" name="Marcador de texto 2"/>
          <p:cNvSpPr txBox="1">
            <a:spLocks/>
          </p:cNvSpPr>
          <p:nvPr/>
        </p:nvSpPr>
        <p:spPr bwMode="auto">
          <a:xfrm>
            <a:off x="457200" y="614363"/>
            <a:ext cx="4195763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None/>
            </a:pPr>
            <a:endParaRPr lang="es-ES_tradnl" sz="1000" dirty="0">
              <a:solidFill>
                <a:srgbClr val="2192C8"/>
              </a:solidFill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156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Algorithm presented for Mena et al., adapted to different users and gesture styles.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To classify the captured movements, it is compared with each gesture stored in the database.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3" name="Group 131"/>
          <p:cNvGrpSpPr/>
          <p:nvPr/>
        </p:nvGrpSpPr>
        <p:grpSpPr>
          <a:xfrm>
            <a:off x="4716016" y="3573016"/>
            <a:ext cx="3024336" cy="1424770"/>
            <a:chOff x="1928794" y="2000240"/>
            <a:chExt cx="4214842" cy="1928826"/>
          </a:xfrm>
        </p:grpSpPr>
        <p:sp>
          <p:nvSpPr>
            <p:cNvPr id="7" name="Rounded Rectangle 6"/>
            <p:cNvSpPr/>
            <p:nvPr/>
          </p:nvSpPr>
          <p:spPr>
            <a:xfrm>
              <a:off x="1928794" y="2000240"/>
              <a:ext cx="4214842" cy="19288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64"/>
            <p:cNvGrpSpPr/>
            <p:nvPr/>
          </p:nvGrpSpPr>
          <p:grpSpPr>
            <a:xfrm>
              <a:off x="2357422" y="2285992"/>
              <a:ext cx="3286148" cy="285752"/>
              <a:chOff x="2500298" y="2428868"/>
              <a:chExt cx="3286148" cy="285752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65"/>
            <p:cNvGrpSpPr/>
            <p:nvPr/>
          </p:nvGrpSpPr>
          <p:grpSpPr>
            <a:xfrm>
              <a:off x="2357422" y="2500306"/>
              <a:ext cx="3286148" cy="285752"/>
              <a:chOff x="2500298" y="2428868"/>
              <a:chExt cx="3286148" cy="285752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75"/>
            <p:cNvGrpSpPr/>
            <p:nvPr/>
          </p:nvGrpSpPr>
          <p:grpSpPr>
            <a:xfrm>
              <a:off x="2357422" y="2714620"/>
              <a:ext cx="3286148" cy="285752"/>
              <a:chOff x="2500298" y="2428868"/>
              <a:chExt cx="3286148" cy="28575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85"/>
            <p:cNvGrpSpPr/>
            <p:nvPr/>
          </p:nvGrpSpPr>
          <p:grpSpPr>
            <a:xfrm>
              <a:off x="2357422" y="2928934"/>
              <a:ext cx="3286148" cy="285752"/>
              <a:chOff x="2500298" y="2428868"/>
              <a:chExt cx="3286148" cy="285752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85"/>
            <p:cNvGrpSpPr/>
            <p:nvPr/>
          </p:nvGrpSpPr>
          <p:grpSpPr>
            <a:xfrm>
              <a:off x="2357681" y="3140968"/>
              <a:ext cx="3286148" cy="285752"/>
              <a:chOff x="2500298" y="2428868"/>
              <a:chExt cx="3286148" cy="285752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95"/>
            <p:cNvGrpSpPr/>
            <p:nvPr/>
          </p:nvGrpSpPr>
          <p:grpSpPr>
            <a:xfrm>
              <a:off x="2357422" y="3357562"/>
              <a:ext cx="3286148" cy="285752"/>
              <a:chOff x="2500298" y="2428868"/>
              <a:chExt cx="3286148" cy="285752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158"/>
          <p:cNvGrpSpPr/>
          <p:nvPr/>
        </p:nvGrpSpPr>
        <p:grpSpPr>
          <a:xfrm>
            <a:off x="1115616" y="5733256"/>
            <a:ext cx="6757088" cy="303681"/>
            <a:chOff x="1125876" y="4869160"/>
            <a:chExt cx="6757088" cy="303681"/>
          </a:xfrm>
        </p:grpSpPr>
        <p:sp>
          <p:nvSpPr>
            <p:cNvPr id="154" name="Rounded Rectangle 153"/>
            <p:cNvSpPr/>
            <p:nvPr/>
          </p:nvSpPr>
          <p:spPr>
            <a:xfrm flipV="1">
              <a:off x="6012160" y="4977026"/>
              <a:ext cx="1849854" cy="11772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/>
            <p:cNvSpPr/>
            <p:nvPr/>
          </p:nvSpPr>
          <p:spPr>
            <a:xfrm flipV="1">
              <a:off x="1258756" y="4959097"/>
              <a:ext cx="1849854" cy="11772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132"/>
            <p:cNvGrpSpPr/>
            <p:nvPr/>
          </p:nvGrpSpPr>
          <p:grpSpPr>
            <a:xfrm>
              <a:off x="2843808" y="4869160"/>
              <a:ext cx="3286148" cy="285752"/>
              <a:chOff x="2500298" y="2428868"/>
              <a:chExt cx="3286148" cy="285752"/>
            </a:xfrm>
          </p:grpSpPr>
          <p:sp>
            <p:nvSpPr>
              <p:cNvPr id="134" name="Rounded Rectangle 13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5" name="Oval 144"/>
            <p:cNvSpPr/>
            <p:nvPr/>
          </p:nvSpPr>
          <p:spPr>
            <a:xfrm>
              <a:off x="1125876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554504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983132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411760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311328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739956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168584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597212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2555776" y="400506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Samples database</a:t>
            </a:r>
            <a:endParaRPr lang="en-GB" dirty="0"/>
          </a:p>
        </p:txBody>
      </p:sp>
      <p:sp>
        <p:nvSpPr>
          <p:cNvPr id="161" name="TextBox 160"/>
          <p:cNvSpPr txBox="1"/>
          <p:nvPr/>
        </p:nvSpPr>
        <p:spPr>
          <a:xfrm>
            <a:off x="755576" y="537321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Movement Stream</a:t>
            </a:r>
            <a:endParaRPr lang="en-GB" dirty="0"/>
          </a:p>
        </p:txBody>
      </p:sp>
      <p:sp>
        <p:nvSpPr>
          <p:cNvPr id="162" name="TextBox 161"/>
          <p:cNvSpPr txBox="1"/>
          <p:nvPr/>
        </p:nvSpPr>
        <p:spPr>
          <a:xfrm>
            <a:off x="3275856" y="602128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Captured gesture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142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Database is composed for N performances of each gesture.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All of the samples are resized using Cubic </a:t>
            </a:r>
            <a:r>
              <a:rPr lang="en-GB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Spline</a:t>
            </a: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 before store them.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In classification, the captured data is resized too.</a:t>
            </a:r>
          </a:p>
        </p:txBody>
      </p:sp>
      <p:grpSp>
        <p:nvGrpSpPr>
          <p:cNvPr id="3" name="Group 131"/>
          <p:cNvGrpSpPr/>
          <p:nvPr/>
        </p:nvGrpSpPr>
        <p:grpSpPr>
          <a:xfrm>
            <a:off x="5580112" y="4221088"/>
            <a:ext cx="2952328" cy="1576908"/>
            <a:chOff x="1928794" y="2000240"/>
            <a:chExt cx="4214842" cy="1928826"/>
          </a:xfrm>
        </p:grpSpPr>
        <p:sp>
          <p:nvSpPr>
            <p:cNvPr id="7" name="Rounded Rectangle 6"/>
            <p:cNvSpPr/>
            <p:nvPr/>
          </p:nvSpPr>
          <p:spPr>
            <a:xfrm>
              <a:off x="1928794" y="2000240"/>
              <a:ext cx="4214842" cy="19288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64"/>
            <p:cNvGrpSpPr/>
            <p:nvPr/>
          </p:nvGrpSpPr>
          <p:grpSpPr>
            <a:xfrm>
              <a:off x="2357422" y="2285992"/>
              <a:ext cx="3286148" cy="285752"/>
              <a:chOff x="2500298" y="2428868"/>
              <a:chExt cx="3286148" cy="285752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65"/>
            <p:cNvGrpSpPr/>
            <p:nvPr/>
          </p:nvGrpSpPr>
          <p:grpSpPr>
            <a:xfrm>
              <a:off x="2357422" y="2500306"/>
              <a:ext cx="3286148" cy="285752"/>
              <a:chOff x="2500298" y="2428868"/>
              <a:chExt cx="3286148" cy="285752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75"/>
            <p:cNvGrpSpPr/>
            <p:nvPr/>
          </p:nvGrpSpPr>
          <p:grpSpPr>
            <a:xfrm>
              <a:off x="2357422" y="2714620"/>
              <a:ext cx="3286148" cy="285752"/>
              <a:chOff x="2500298" y="2428868"/>
              <a:chExt cx="3286148" cy="28575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85"/>
            <p:cNvGrpSpPr/>
            <p:nvPr/>
          </p:nvGrpSpPr>
          <p:grpSpPr>
            <a:xfrm>
              <a:off x="2357422" y="2928934"/>
              <a:ext cx="3286148" cy="285752"/>
              <a:chOff x="2500298" y="2428868"/>
              <a:chExt cx="3286148" cy="285752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85"/>
            <p:cNvGrpSpPr/>
            <p:nvPr/>
          </p:nvGrpSpPr>
          <p:grpSpPr>
            <a:xfrm>
              <a:off x="2357681" y="3140968"/>
              <a:ext cx="3286148" cy="285752"/>
              <a:chOff x="2500298" y="2428868"/>
              <a:chExt cx="3286148" cy="285752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95"/>
            <p:cNvGrpSpPr/>
            <p:nvPr/>
          </p:nvGrpSpPr>
          <p:grpSpPr>
            <a:xfrm>
              <a:off x="2357422" y="3357562"/>
              <a:ext cx="3286148" cy="285752"/>
              <a:chOff x="2500298" y="2428868"/>
              <a:chExt cx="3286148" cy="285752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5580112" y="386104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Samples database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212976"/>
            <a:ext cx="32956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4077072"/>
            <a:ext cx="18573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 (</a:t>
            </a:r>
            <a:r>
              <a:rPr lang="en-GB" sz="1800" dirty="0" smtClean="0"/>
              <a:t>How to classify)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1396752"/>
          </a:xfrm>
        </p:spPr>
        <p:txBody>
          <a:bodyPr/>
          <a:lstStyle/>
          <a:p>
            <a:r>
              <a:rPr lang="en-GB" dirty="0" smtClean="0"/>
              <a:t>It uses two values for classification: </a:t>
            </a:r>
          </a:p>
          <a:p>
            <a:pPr marL="800100" lvl="1"/>
            <a:r>
              <a:rPr lang="en-GB" dirty="0" smtClean="0">
                <a:ea typeface="ＭＳ Ｐゴシック" pitchFamily="-65" charset="-128"/>
              </a:rPr>
              <a:t>A temporal advance between captured and database samples </a:t>
            </a:r>
          </a:p>
          <a:p>
            <a:pPr marL="800100" lvl="1"/>
            <a:r>
              <a:rPr lang="en-GB" dirty="0" smtClean="0">
                <a:ea typeface="ＭＳ Ｐゴシック" pitchFamily="-65" charset="-128"/>
              </a:rPr>
              <a:t>The Euclidean distance between both captured and database samples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635896" y="3356992"/>
            <a:ext cx="252028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123728" y="5013176"/>
            <a:ext cx="2520280" cy="5760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Temporal Advance Counter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5220072" y="5013176"/>
            <a:ext cx="2520280" cy="5760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Mean Distance Between Streams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 rot="5400000">
            <a:off x="3599892" y="3717032"/>
            <a:ext cx="1080120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rot="16200000" flipH="1">
            <a:off x="5148064" y="3681028"/>
            <a:ext cx="1080120" cy="1584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Temporal Advance Calculation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3" name="Group 105"/>
          <p:cNvGrpSpPr/>
          <p:nvPr/>
        </p:nvGrpSpPr>
        <p:grpSpPr>
          <a:xfrm>
            <a:off x="2843808" y="2636912"/>
            <a:ext cx="5400600" cy="504056"/>
            <a:chOff x="2500298" y="2428868"/>
            <a:chExt cx="3286148" cy="285752"/>
          </a:xfrm>
        </p:grpSpPr>
        <p:sp>
          <p:nvSpPr>
            <p:cNvPr id="107" name="Rounded Rectangle 106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</a:t>
              </a:r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</a:t>
              </a:r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F</a:t>
              </a:r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G</a:t>
              </a:r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grpSp>
        <p:nvGrpSpPr>
          <p:cNvPr id="6" name="Group 116"/>
          <p:cNvGrpSpPr/>
          <p:nvPr/>
        </p:nvGrpSpPr>
        <p:grpSpPr>
          <a:xfrm>
            <a:off x="2843808" y="4149080"/>
            <a:ext cx="5616624" cy="504056"/>
            <a:chOff x="2500298" y="2428868"/>
            <a:chExt cx="3286148" cy="285752"/>
          </a:xfrm>
        </p:grpSpPr>
        <p:sp>
          <p:nvSpPr>
            <p:cNvPr id="118" name="Rounded Rectangle 117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cxnSp>
        <p:nvCxnSpPr>
          <p:cNvPr id="149" name="Straight Arrow Connector 148"/>
          <p:cNvCxnSpPr/>
          <p:nvPr/>
        </p:nvCxnSpPr>
        <p:spPr>
          <a:xfrm rot="16200000" flipV="1">
            <a:off x="2868421" y="3443381"/>
            <a:ext cx="1155746" cy="40328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5400000" flipH="1" flipV="1">
            <a:off x="4248573" y="3371794"/>
            <a:ext cx="1081929" cy="4726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789729" y="2601054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/>
          <p:cNvSpPr/>
          <p:nvPr/>
        </p:nvSpPr>
        <p:spPr>
          <a:xfrm rot="16200000">
            <a:off x="3941930" y="4131078"/>
            <a:ext cx="468052" cy="12241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/>
          <p:cNvCxnSpPr>
            <a:stCxn id="53" idx="0"/>
          </p:cNvCxnSpPr>
          <p:nvPr/>
        </p:nvCxnSpPr>
        <p:spPr>
          <a:xfrm rot="16200000" flipH="1">
            <a:off x="4116899" y="1561916"/>
            <a:ext cx="35858" cy="2114134"/>
          </a:xfrm>
          <a:prstGeom prst="curvedConnector3">
            <a:avLst>
              <a:gd name="adj1" fmla="val -637518"/>
            </a:avLst>
          </a:prstGeom>
          <a:ln w="31750"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95936" y="198884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+1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55576" y="5373216"/>
            <a:ext cx="4104456" cy="729372"/>
            <a:chOff x="755576" y="5229200"/>
            <a:chExt cx="4104456" cy="729372"/>
          </a:xfrm>
        </p:grpSpPr>
        <p:sp>
          <p:nvSpPr>
            <p:cNvPr id="65" name="Rectangle 64"/>
            <p:cNvSpPr/>
            <p:nvPr/>
          </p:nvSpPr>
          <p:spPr>
            <a:xfrm>
              <a:off x="755576" y="5229200"/>
              <a:ext cx="410445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27584" y="5297778"/>
              <a:ext cx="2364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Previous Nearest</a:t>
              </a:r>
              <a:endParaRPr lang="en-GB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779912" y="5386931"/>
              <a:ext cx="864096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827584" y="5589240"/>
              <a:ext cx="1838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Current Nearest</a:t>
              </a:r>
              <a:endParaRPr lang="en-GB" dirty="0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3779912" y="5733256"/>
              <a:ext cx="86409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403648" y="270892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DB Sample</a:t>
            </a:r>
            <a:endParaRPr lang="en-GB" dirty="0"/>
          </a:p>
        </p:txBody>
      </p:sp>
      <p:sp>
        <p:nvSpPr>
          <p:cNvPr id="71" name="TextBox 70"/>
          <p:cNvSpPr txBox="1"/>
          <p:nvPr/>
        </p:nvSpPr>
        <p:spPr>
          <a:xfrm>
            <a:off x="1475656" y="4077072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Captured </a:t>
            </a:r>
          </a:p>
          <a:p>
            <a:r>
              <a:rPr lang="en-GB" dirty="0" smtClean="0"/>
              <a:t>Movement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Temporal Advance Calculation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3" name="Group 105"/>
          <p:cNvGrpSpPr/>
          <p:nvPr/>
        </p:nvGrpSpPr>
        <p:grpSpPr>
          <a:xfrm>
            <a:off x="2843808" y="2636912"/>
            <a:ext cx="5400600" cy="504056"/>
            <a:chOff x="2500298" y="2428868"/>
            <a:chExt cx="3286148" cy="285752"/>
          </a:xfrm>
        </p:grpSpPr>
        <p:sp>
          <p:nvSpPr>
            <p:cNvPr id="107" name="Rounded Rectangle 106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</a:t>
              </a:r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</a:t>
              </a:r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F</a:t>
              </a:r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G</a:t>
              </a:r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grpSp>
        <p:nvGrpSpPr>
          <p:cNvPr id="6" name="Group 116"/>
          <p:cNvGrpSpPr/>
          <p:nvPr/>
        </p:nvGrpSpPr>
        <p:grpSpPr>
          <a:xfrm>
            <a:off x="2843808" y="4149080"/>
            <a:ext cx="5616624" cy="504056"/>
            <a:chOff x="2500298" y="2428868"/>
            <a:chExt cx="3286148" cy="285752"/>
          </a:xfrm>
        </p:grpSpPr>
        <p:sp>
          <p:nvSpPr>
            <p:cNvPr id="118" name="Rounded Rectangle 117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cxnSp>
        <p:nvCxnSpPr>
          <p:cNvPr id="147" name="Straight Arrow Connector 146"/>
          <p:cNvCxnSpPr/>
          <p:nvPr/>
        </p:nvCxnSpPr>
        <p:spPr>
          <a:xfrm rot="16200000" flipV="1">
            <a:off x="2579257" y="3640328"/>
            <a:ext cx="1008112" cy="9392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rot="16200000" flipV="1">
            <a:off x="2868421" y="3443381"/>
            <a:ext cx="1155746" cy="4032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5400000" flipH="1" flipV="1">
            <a:off x="4248573" y="3371794"/>
            <a:ext cx="1081929" cy="4726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rot="16200000" flipV="1">
            <a:off x="4259342" y="3369096"/>
            <a:ext cx="1081929" cy="6256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843808" y="18448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+0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755576" y="5373216"/>
            <a:ext cx="4104456" cy="729372"/>
            <a:chOff x="755576" y="5229200"/>
            <a:chExt cx="4104456" cy="729372"/>
          </a:xfrm>
        </p:grpSpPr>
        <p:sp>
          <p:nvSpPr>
            <p:cNvPr id="176" name="Rectangle 175"/>
            <p:cNvSpPr/>
            <p:nvPr/>
          </p:nvSpPr>
          <p:spPr>
            <a:xfrm>
              <a:off x="755576" y="5229200"/>
              <a:ext cx="410445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827584" y="5297778"/>
              <a:ext cx="2364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Previous Nearest</a:t>
              </a:r>
              <a:endParaRPr lang="en-GB" dirty="0"/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3779912" y="5386931"/>
              <a:ext cx="864096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827584" y="5589240"/>
              <a:ext cx="1838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Current Nearest</a:t>
              </a:r>
              <a:endParaRPr lang="en-GB" dirty="0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779912" y="5733256"/>
              <a:ext cx="86409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Oval 52"/>
          <p:cNvSpPr/>
          <p:nvPr/>
        </p:nvSpPr>
        <p:spPr>
          <a:xfrm>
            <a:off x="2789729" y="2601054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96182" y="2601054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urved Connector 56"/>
          <p:cNvCxnSpPr>
            <a:stCxn id="53" idx="1"/>
            <a:endCxn id="53" idx="7"/>
          </p:cNvCxnSpPr>
          <p:nvPr/>
        </p:nvCxnSpPr>
        <p:spPr>
          <a:xfrm rot="5400000" flipH="1" flipV="1">
            <a:off x="3077761" y="2481748"/>
            <a:ext cx="1588" cy="407338"/>
          </a:xfrm>
          <a:prstGeom prst="curvedConnector3">
            <a:avLst>
              <a:gd name="adj1" fmla="val 33256685"/>
            </a:avLst>
          </a:prstGeom>
          <a:ln>
            <a:prstDash val="sysDash"/>
            <a:headEnd type="arrow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Left Brace 60"/>
          <p:cNvSpPr/>
          <p:nvPr/>
        </p:nvSpPr>
        <p:spPr>
          <a:xfrm rot="16200000">
            <a:off x="3221850" y="4131078"/>
            <a:ext cx="468052" cy="12241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Brace 61"/>
          <p:cNvSpPr/>
          <p:nvPr/>
        </p:nvSpPr>
        <p:spPr>
          <a:xfrm rot="16200000">
            <a:off x="4662010" y="4131078"/>
            <a:ext cx="468052" cy="12241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/>
          <p:cNvCxnSpPr>
            <a:stCxn id="54" idx="0"/>
          </p:cNvCxnSpPr>
          <p:nvPr/>
        </p:nvCxnSpPr>
        <p:spPr>
          <a:xfrm rot="16200000" flipH="1" flipV="1">
            <a:off x="4817913" y="2270610"/>
            <a:ext cx="35858" cy="696745"/>
          </a:xfrm>
          <a:prstGeom prst="curvedConnector3">
            <a:avLst>
              <a:gd name="adj1" fmla="val -1037529"/>
            </a:avLst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572000" y="191683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+0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403648" y="270892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DB Sample</a:t>
            </a:r>
            <a:endParaRPr lang="en-GB" dirty="0"/>
          </a:p>
        </p:txBody>
      </p:sp>
      <p:sp>
        <p:nvSpPr>
          <p:cNvPr id="70" name="TextBox 69"/>
          <p:cNvSpPr txBox="1"/>
          <p:nvPr/>
        </p:nvSpPr>
        <p:spPr>
          <a:xfrm>
            <a:off x="1475656" y="4077072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Captured </a:t>
            </a:r>
          </a:p>
          <a:p>
            <a:r>
              <a:rPr lang="en-GB" dirty="0" smtClean="0"/>
              <a:t>Movement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71604" y="1599772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Graphical matching representation</a:t>
            </a:r>
          </a:p>
          <a:p>
            <a:pPr marL="34290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pic>
        <p:nvPicPr>
          <p:cNvPr id="7" name="Picture 6" descr="internalMatch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1916832"/>
            <a:ext cx="4032448" cy="4333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400040"/>
          </a:xfrm>
        </p:spPr>
        <p:txBody>
          <a:bodyPr/>
          <a:lstStyle/>
          <a:p>
            <a:r>
              <a:rPr lang="en-GB" dirty="0" smtClean="0"/>
              <a:t>Captured data (training gestures)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1907704" y="2204864"/>
            <a:ext cx="6245316" cy="3393668"/>
            <a:chOff x="1907704" y="2204864"/>
            <a:chExt cx="6245316" cy="3393668"/>
          </a:xfrm>
        </p:grpSpPr>
        <p:grpSp>
          <p:nvGrpSpPr>
            <p:cNvPr id="9" name="Group 8"/>
            <p:cNvGrpSpPr/>
            <p:nvPr/>
          </p:nvGrpSpPr>
          <p:grpSpPr>
            <a:xfrm>
              <a:off x="1907704" y="2204864"/>
              <a:ext cx="785818" cy="857256"/>
              <a:chOff x="2786050" y="2928934"/>
              <a:chExt cx="785818" cy="857256"/>
            </a:xfrm>
          </p:grpSpPr>
          <p:sp>
            <p:nvSpPr>
              <p:cNvPr id="8" name="Round Same Side Corner Rectangle 7"/>
              <p:cNvSpPr/>
              <p:nvPr/>
            </p:nvSpPr>
            <p:spPr>
              <a:xfrm>
                <a:off x="2786050" y="3357562"/>
                <a:ext cx="785818" cy="428628"/>
              </a:xfrm>
              <a:prstGeom prst="round2Same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928926" y="2928934"/>
                <a:ext cx="500066" cy="500066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635896" y="3501008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20 </a:t>
              </a:r>
              <a:r>
                <a:rPr lang="en-GB" dirty="0" smtClean="0"/>
                <a:t>Repetitions</a:t>
              </a:r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51720" y="5229200"/>
              <a:ext cx="2571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Total: 700 Gestures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987824" y="3356992"/>
              <a:ext cx="613482" cy="787088"/>
              <a:chOff x="2843808" y="3789040"/>
              <a:chExt cx="613482" cy="787088"/>
            </a:xfrm>
          </p:grpSpPr>
          <p:sp>
            <p:nvSpPr>
              <p:cNvPr id="24" name="Folded Corner 23"/>
              <p:cNvSpPr/>
              <p:nvPr/>
            </p:nvSpPr>
            <p:spPr>
              <a:xfrm>
                <a:off x="2843808" y="378904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olded Corner 24"/>
              <p:cNvSpPr/>
              <p:nvPr/>
            </p:nvSpPr>
            <p:spPr>
              <a:xfrm>
                <a:off x="2909124" y="386887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olded Corner 25"/>
              <p:cNvSpPr/>
              <p:nvPr/>
            </p:nvSpPr>
            <p:spPr>
              <a:xfrm>
                <a:off x="2959926" y="3977728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olded Corner 26"/>
              <p:cNvSpPr/>
              <p:nvPr/>
            </p:nvSpPr>
            <p:spPr>
              <a:xfrm>
                <a:off x="3025242" y="4072072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Picture 28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608" y="4365666"/>
              <a:ext cx="2066002" cy="432876"/>
            </a:xfrm>
            <a:prstGeom prst="rect">
              <a:avLst/>
            </a:prstGeom>
          </p:spPr>
        </p:pic>
        <p:pic>
          <p:nvPicPr>
            <p:cNvPr id="30" name="Picture 29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410" y="4430982"/>
              <a:ext cx="2066002" cy="432876"/>
            </a:xfrm>
            <a:prstGeom prst="rect">
              <a:avLst/>
            </a:prstGeom>
          </p:spPr>
        </p:pic>
        <p:pic>
          <p:nvPicPr>
            <p:cNvPr id="31" name="Picture 30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7312" y="4496298"/>
              <a:ext cx="2066002" cy="432876"/>
            </a:xfrm>
            <a:prstGeom prst="rect">
              <a:avLst/>
            </a:prstGeom>
          </p:spPr>
        </p:pic>
        <p:pic>
          <p:nvPicPr>
            <p:cNvPr id="32" name="Picture 31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6118" y="4581128"/>
              <a:ext cx="2066002" cy="432876"/>
            </a:xfrm>
            <a:prstGeom prst="rect">
              <a:avLst/>
            </a:prstGeom>
          </p:spPr>
        </p:pic>
        <p:cxnSp>
          <p:nvCxnSpPr>
            <p:cNvPr id="35" name="Elbow Connector 34"/>
            <p:cNvCxnSpPr/>
            <p:nvPr/>
          </p:nvCxnSpPr>
          <p:spPr>
            <a:xfrm>
              <a:off x="1979712" y="3284984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>
              <a:off x="2555776" y="4077072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724128" y="4509120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7 </a:t>
              </a:r>
              <a:r>
                <a:rPr lang="en-GB" dirty="0" smtClean="0"/>
                <a:t>gestures</a:t>
              </a:r>
              <a:endParaRPr lang="en-GB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15816" y="2564904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5 </a:t>
              </a:r>
              <a:r>
                <a:rPr lang="en-GB" dirty="0" smtClean="0"/>
                <a:t>Different Users</a:t>
              </a:r>
              <a:endParaRPr lang="en-GB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Experimental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71604" y="1599772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Leave one out and test results</a:t>
            </a:r>
          </a:p>
          <a:p>
            <a:pPr marL="34290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pic>
        <p:nvPicPr>
          <p:cNvPr id="24" name="Picture 23" descr="graficasGestosReconocimient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2348880"/>
            <a:ext cx="6357982" cy="2381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ounded Rectangle 24"/>
          <p:cNvSpPr/>
          <p:nvPr/>
        </p:nvSpPr>
        <p:spPr>
          <a:xfrm>
            <a:off x="2357422" y="5000636"/>
            <a:ext cx="2000264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&gt; 96%</a:t>
            </a:r>
            <a:endParaRPr lang="en-US" sz="3200" dirty="0"/>
          </a:p>
        </p:txBody>
      </p:sp>
      <p:sp>
        <p:nvSpPr>
          <p:cNvPr id="26" name="Rounded Rectangle 25"/>
          <p:cNvSpPr/>
          <p:nvPr/>
        </p:nvSpPr>
        <p:spPr>
          <a:xfrm>
            <a:off x="5286380" y="5000636"/>
            <a:ext cx="2000264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&gt; 95%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3284" y="1628800"/>
            <a:ext cx="5880716" cy="3456384"/>
          </a:xfrm>
        </p:spPr>
        <p:txBody>
          <a:bodyPr anchor="ctr"/>
          <a:lstStyle/>
          <a:p>
            <a:pPr algn="l">
              <a:lnSpc>
                <a:spcPct val="200000"/>
              </a:lnSpc>
            </a:pPr>
            <a:r>
              <a:rPr lang="en-GB" dirty="0" smtClean="0"/>
              <a:t>Interactive and stereoscopic hybrid 3D viewer for Doppler radar data</a:t>
            </a:r>
          </a:p>
          <a:p>
            <a:pPr algn="l">
              <a:lnSpc>
                <a:spcPct val="200000"/>
              </a:lnSpc>
            </a:pPr>
            <a:r>
              <a:rPr lang="en-GB" dirty="0" smtClean="0"/>
              <a:t>Stereoscopic immersive representation</a:t>
            </a:r>
          </a:p>
          <a:p>
            <a:pPr lvl="1" algn="l">
              <a:lnSpc>
                <a:spcPct val="200000"/>
              </a:lnSpc>
            </a:pPr>
            <a:r>
              <a:rPr lang="en-GB" sz="1600" dirty="0" smtClean="0"/>
              <a:t>Polarised retro-projected 3D representation</a:t>
            </a:r>
          </a:p>
          <a:p>
            <a:pPr lvl="1" algn="l">
              <a:lnSpc>
                <a:spcPct val="200000"/>
              </a:lnSpc>
            </a:pPr>
            <a:r>
              <a:rPr lang="en-GB" sz="1600" dirty="0" smtClean="0"/>
              <a:t>User position adapted perspective</a:t>
            </a:r>
          </a:p>
          <a:p>
            <a:pPr algn="l">
              <a:lnSpc>
                <a:spcPct val="200000"/>
              </a:lnSpc>
            </a:pPr>
            <a:r>
              <a:rPr lang="en-GB" dirty="0" smtClean="0"/>
              <a:t>Gesture interface using accelerometer data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pic>
        <p:nvPicPr>
          <p:cNvPr id="6" name="Picture 5" descr="Setup Stereo Jon Mita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4581128"/>
            <a:ext cx="2497406" cy="180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3471874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GB" sz="2000" dirty="0" smtClean="0"/>
              <a:t>Automatic segmentation</a:t>
            </a:r>
          </a:p>
          <a:p>
            <a:pPr>
              <a:lnSpc>
                <a:spcPct val="200000"/>
              </a:lnSpc>
            </a:pPr>
            <a:r>
              <a:rPr lang="en-GB" sz="2000" dirty="0" smtClean="0"/>
              <a:t>More instruments added to the representation</a:t>
            </a:r>
          </a:p>
          <a:p>
            <a:pPr>
              <a:lnSpc>
                <a:spcPct val="200000"/>
              </a:lnSpc>
            </a:pPr>
            <a:r>
              <a:rPr lang="en-GB" sz="2000" dirty="0" smtClean="0"/>
              <a:t>Filtering and noise reduction</a:t>
            </a:r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Centro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Vicomtech</a:t>
            </a: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 (Visual interaction communication technologies)</a:t>
            </a: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Centro de investigación aplicada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Diferentes áreas de investigación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8D9178-6ADE-4F38-BBAC-DE286DD5D4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s-ES_tradnl" smtClean="0"/>
          </a:p>
        </p:txBody>
      </p:sp>
      <p:sp>
        <p:nvSpPr>
          <p:cNvPr id="4" name="TextBox 3"/>
          <p:cNvSpPr txBox="1"/>
          <p:nvPr/>
        </p:nvSpPr>
        <p:spPr>
          <a:xfrm>
            <a:off x="2339752" y="2708920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Thanks for your attention</a:t>
            </a:r>
            <a:endParaRPr lang="en-GB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07904" y="3780329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Questions?</a:t>
            </a:r>
            <a:endParaRPr lang="en-GB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411760" y="3573016"/>
            <a:ext cx="46805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Problemática </a:t>
            </a: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Representaciones 2D para lecturas o datos 3D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2" name="Picture 11" descr="australia_maps01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2" y="2132856"/>
            <a:ext cx="3340926" cy="230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uppermissvly_loop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7864" y="3356992"/>
            <a:ext cx="2339031" cy="2225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2D </a:t>
            </a: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 3D/4D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Confuso o datos no representables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No accesible para usuarios inexpertos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Objetivos</a:t>
            </a: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Representación 3D </a:t>
            </a:r>
            <a:r>
              <a:rPr lang="es-ES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inmersiva</a:t>
            </a: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 </a:t>
            </a: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e interacción intuitiva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Representar la totalidad de los datos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Percibir la profundidad utilizando sistemas estéreo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Entorno </a:t>
            </a:r>
            <a:r>
              <a:rPr lang="es-ES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inmersivo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Interacción con la representación utilizando gestos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9" name="Picture 8" descr="maquetaDiago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2" y="2204864"/>
            <a:ext cx="3024336" cy="2419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euskadiPunteroNub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3212976"/>
            <a:ext cx="2898322" cy="2318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lenderSce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1700808"/>
            <a:ext cx="3367021" cy="2525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42" name="Picture 2" descr="http://fencingofficials.org/images/handbook/gestu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861048"/>
            <a:ext cx="2959220" cy="2520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Estado del</a:t>
            </a:r>
            <a:r>
              <a:rPr kumimoji="0" lang="es-ES" sz="1800" b="1" i="0" u="none" strike="noStrike" kern="1200" cap="none" spc="0" normalizeH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 arte</a:t>
            </a: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Extensa utilización de los gráficos 3D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Tecnologías estereoscópicas en auge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Interacción gestual con grandes avances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2" name="Picture 11" descr="active-glass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53136"/>
            <a:ext cx="2815834" cy="1746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763688" y="4077072"/>
            <a:ext cx="6840760" cy="1988840"/>
            <a:chOff x="1763688" y="4077072"/>
            <a:chExt cx="6840760" cy="1988840"/>
          </a:xfrm>
        </p:grpSpPr>
        <p:sp>
          <p:nvSpPr>
            <p:cNvPr id="28" name="Rounded Rectangle 27"/>
            <p:cNvSpPr/>
            <p:nvPr/>
          </p:nvSpPr>
          <p:spPr>
            <a:xfrm>
              <a:off x="1763688" y="4077072"/>
              <a:ext cx="6840760" cy="19888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58077" y="5487615"/>
              <a:ext cx="6646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smtClean="0">
                  <a:solidFill>
                    <a:schemeClr val="bg1"/>
                  </a:solidFill>
                </a:rPr>
                <a:t>Demostración de algoritmos en entorno real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63688" y="1682878"/>
            <a:ext cx="6840760" cy="3690338"/>
            <a:chOff x="1763688" y="1682878"/>
            <a:chExt cx="6840760" cy="3690338"/>
          </a:xfrm>
        </p:grpSpPr>
        <p:grpSp>
          <p:nvGrpSpPr>
            <p:cNvPr id="23" name="Group 22"/>
            <p:cNvGrpSpPr/>
            <p:nvPr/>
          </p:nvGrpSpPr>
          <p:grpSpPr>
            <a:xfrm>
              <a:off x="1763688" y="1682878"/>
              <a:ext cx="6840760" cy="3690338"/>
              <a:chOff x="1763688" y="1682878"/>
              <a:chExt cx="6840760" cy="3690338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1763688" y="1700808"/>
                <a:ext cx="6840760" cy="36724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rot="5400000">
                <a:off x="5535144" y="3528047"/>
                <a:ext cx="3690337" cy="0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 rot="16200000">
              <a:off x="6201790" y="3311378"/>
              <a:ext cx="34772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bg1"/>
                  </a:solidFill>
                </a:rPr>
                <a:t>Conocimientos Necesarios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Fases del proyecto</a:t>
            </a: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979712" y="2348880"/>
            <a:ext cx="2274982" cy="2662555"/>
            <a:chOff x="1979712" y="2348880"/>
            <a:chExt cx="2274982" cy="2662555"/>
          </a:xfrm>
        </p:grpSpPr>
        <p:pic>
          <p:nvPicPr>
            <p:cNvPr id="9" name="Picture 8" descr="blenderScen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728" y="2348880"/>
              <a:ext cx="2016224" cy="15121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1979712" y="4365104"/>
              <a:ext cx="2274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Representación 3D</a:t>
              </a:r>
            </a:p>
            <a:p>
              <a:pPr algn="ctr"/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 e Inmersión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16016" y="2204864"/>
            <a:ext cx="2659702" cy="2601580"/>
            <a:chOff x="4716016" y="2204864"/>
            <a:chExt cx="2659702" cy="2601580"/>
          </a:xfrm>
        </p:grpSpPr>
        <p:pic>
          <p:nvPicPr>
            <p:cNvPr id="10" name="Picture 2" descr="http://fencingofficials.org/images/handbook/gestur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7446" y="2204864"/>
              <a:ext cx="2029179" cy="17281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4716016" y="443711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Interacción por gestos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979712" y="4365104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Representación 3D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</a:rPr>
              <a:t> e Inmersión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6016" y="443711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Interacción por gestos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Desarrollo del proyecto</a:t>
            </a: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87824" y="2276872"/>
            <a:ext cx="3866728" cy="185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Hacer resumen del diagrama de </a:t>
            </a:r>
            <a:r>
              <a:rPr lang="es-ES" dirty="0" err="1" smtClean="0"/>
              <a:t>gantt</a:t>
            </a:r>
            <a:r>
              <a:rPr lang="es-ES" dirty="0" smtClean="0"/>
              <a:t> para que se vea mejor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70576" y="5665242"/>
            <a:ext cx="542925" cy="365125"/>
          </a:xfrm>
        </p:spPr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grpSp>
        <p:nvGrpSpPr>
          <p:cNvPr id="2" name="Group 5"/>
          <p:cNvGrpSpPr/>
          <p:nvPr/>
        </p:nvGrpSpPr>
        <p:grpSpPr>
          <a:xfrm>
            <a:off x="5436096" y="2492896"/>
            <a:ext cx="2274982" cy="2662555"/>
            <a:chOff x="1979712" y="2348880"/>
            <a:chExt cx="2274982" cy="2662555"/>
          </a:xfrm>
        </p:grpSpPr>
        <p:pic>
          <p:nvPicPr>
            <p:cNvPr id="8" name="Picture 7" descr="blenderScen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728" y="2348880"/>
              <a:ext cx="2016224" cy="15121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979712" y="4365104"/>
              <a:ext cx="2274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Representación 3D</a:t>
              </a:r>
            </a:p>
            <a:p>
              <a:pPr algn="ctr"/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 e Inmersión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2051720" y="2492896"/>
            <a:ext cx="2659702" cy="2601580"/>
            <a:chOff x="4716016" y="2204864"/>
            <a:chExt cx="2659702" cy="2601580"/>
          </a:xfrm>
        </p:grpSpPr>
        <p:pic>
          <p:nvPicPr>
            <p:cNvPr id="11" name="Picture 2" descr="http://fencingofficials.org/images/handbook/gestur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7446" y="2204864"/>
              <a:ext cx="2029179" cy="17281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4716016" y="443711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Interacción por gestos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788024" y="1772816"/>
            <a:ext cx="3168352" cy="424847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Plantilla Fondo Blanco Versión Office 200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Fondo Blanco Versión Office 2007</Template>
  <TotalTime>1678</TotalTime>
  <Words>1329</Words>
  <Application>Microsoft Office PowerPoint</Application>
  <PresentationFormat>On-screen Show (4:3)</PresentationFormat>
  <Paragraphs>280</Paragraphs>
  <Slides>30</Slides>
  <Notes>29</Notes>
  <HiddenSlides>14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Plantilla Fondo Blanco Versión Office 2007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Conclusiones</vt:lpstr>
      <vt:lpstr>Slide 15</vt:lpstr>
      <vt:lpstr>Slide 16</vt:lpstr>
      <vt:lpstr>Slide 17</vt:lpstr>
      <vt:lpstr>Slide 18</vt:lpstr>
      <vt:lpstr>Gesture Interaction</vt:lpstr>
      <vt:lpstr>Gesture Interaction</vt:lpstr>
      <vt:lpstr>Gesture Interaction</vt:lpstr>
      <vt:lpstr>Gesture Interaction (How to classify)</vt:lpstr>
      <vt:lpstr>Gesture Interaction</vt:lpstr>
      <vt:lpstr>Gesture Interaction</vt:lpstr>
      <vt:lpstr>Gesture Interaction</vt:lpstr>
      <vt:lpstr>Experimental Results</vt:lpstr>
      <vt:lpstr>Experimental Results</vt:lpstr>
      <vt:lpstr>Conclusion</vt:lpstr>
      <vt:lpstr>Future Work</vt:lpstr>
      <vt:lpstr>Slide 30</vt:lpstr>
    </vt:vector>
  </TitlesOfParts>
  <Company>Vicomtech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bbeobide</dc:creator>
  <cp:lastModifiedBy>jgoenetxea</cp:lastModifiedBy>
  <cp:revision>251</cp:revision>
  <dcterms:created xsi:type="dcterms:W3CDTF">2009-11-20T09:36:15Z</dcterms:created>
  <dcterms:modified xsi:type="dcterms:W3CDTF">2010-07-08T11:26:49Z</dcterms:modified>
</cp:coreProperties>
</file>